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okusai3" initials="k" lastIdx="2" clrIdx="0">
    <p:extLst>
      <p:ext uri="{19B8F6BF-5375-455C-9EA6-DF929625EA0E}">
        <p15:presenceInfo xmlns:p15="http://schemas.microsoft.com/office/powerpoint/2012/main" userId="kokusai3"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5668"/>
    <a:srgbClr val="2E4250"/>
    <a:srgbClr val="5377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2208" y="35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33" tIns="45716" rIns="91433"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33" tIns="45716" rIns="91433" bIns="45716" rtlCol="0"/>
          <a:lstStyle>
            <a:lvl1pPr algn="r">
              <a:defRPr sz="1200"/>
            </a:lvl1pPr>
          </a:lstStyle>
          <a:p>
            <a:fld id="{3C5674FD-8894-4758-AB39-332B7713DAA9}" type="datetimeFigureOut">
              <a:rPr kumimoji="1" lang="ja-JP" altLang="en-US" smtClean="0"/>
              <a:t>2025/10/1</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33" tIns="45716" rIns="91433" bIns="45716" rtlCol="0" anchor="ctr"/>
          <a:lstStyle/>
          <a:p>
            <a:endParaRPr lang="ja-JP" altLang="en-US"/>
          </a:p>
        </p:txBody>
      </p:sp>
      <p:sp>
        <p:nvSpPr>
          <p:cNvPr id="5" name="ノート プレースホルダー 4"/>
          <p:cNvSpPr>
            <a:spLocks noGrp="1"/>
          </p:cNvSpPr>
          <p:nvPr>
            <p:ph type="body" sz="quarter" idx="3"/>
          </p:nvPr>
        </p:nvSpPr>
        <p:spPr>
          <a:xfrm>
            <a:off x="681038" y="4783139"/>
            <a:ext cx="5445125" cy="3913187"/>
          </a:xfrm>
          <a:prstGeom prst="rect">
            <a:avLst/>
          </a:prstGeom>
        </p:spPr>
        <p:txBody>
          <a:bodyPr vert="horz" lIns="91433" tIns="45716" rIns="91433"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33" tIns="45716" rIns="91433"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4"/>
            <a:ext cx="2949575" cy="498475"/>
          </a:xfrm>
          <a:prstGeom prst="rect">
            <a:avLst/>
          </a:prstGeom>
        </p:spPr>
        <p:txBody>
          <a:bodyPr vert="horz" lIns="91433" tIns="45716" rIns="91433" bIns="45716" rtlCol="0" anchor="b"/>
          <a:lstStyle>
            <a:lvl1pPr algn="r">
              <a:defRPr sz="1200"/>
            </a:lvl1pPr>
          </a:lstStyle>
          <a:p>
            <a:fld id="{09BA9D8C-9652-4132-952A-FF0C725AFE85}" type="slidenum">
              <a:rPr kumimoji="1" lang="ja-JP" altLang="en-US" smtClean="0"/>
              <a:t>‹#›</a:t>
            </a:fld>
            <a:endParaRPr kumimoji="1" lang="ja-JP" altLang="en-US"/>
          </a:p>
        </p:txBody>
      </p:sp>
    </p:spTree>
    <p:extLst>
      <p:ext uri="{BB962C8B-B14F-4D97-AF65-F5344CB8AC3E}">
        <p14:creationId xmlns:p14="http://schemas.microsoft.com/office/powerpoint/2010/main" val="138741644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BA9D8C-9652-4132-952A-FF0C725AFE85}" type="slidenum">
              <a:rPr kumimoji="1" lang="ja-JP" altLang="en-US" smtClean="0"/>
              <a:t>1</a:t>
            </a:fld>
            <a:endParaRPr kumimoji="1" lang="ja-JP" altLang="en-US"/>
          </a:p>
        </p:txBody>
      </p:sp>
    </p:spTree>
    <p:extLst>
      <p:ext uri="{BB962C8B-B14F-4D97-AF65-F5344CB8AC3E}">
        <p14:creationId xmlns:p14="http://schemas.microsoft.com/office/powerpoint/2010/main" val="3086069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9BA9D8C-9652-4132-952A-FF0C725AFE85}" type="slidenum">
              <a:rPr kumimoji="1" lang="ja-JP" altLang="en-US" smtClean="0"/>
              <a:t>2</a:t>
            </a:fld>
            <a:endParaRPr kumimoji="1" lang="ja-JP" altLang="en-US"/>
          </a:p>
        </p:txBody>
      </p:sp>
    </p:spTree>
    <p:extLst>
      <p:ext uri="{BB962C8B-B14F-4D97-AF65-F5344CB8AC3E}">
        <p14:creationId xmlns:p14="http://schemas.microsoft.com/office/powerpoint/2010/main" val="3521844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2B31AF9-1E2E-4141-9016-9139C9CDF872}" type="datetimeFigureOut">
              <a:rPr kumimoji="1" lang="ja-JP" altLang="en-US" smtClean="0"/>
              <a:t>2025/10/1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26F542-F8DE-40D7-A483-FB27D0D37529}" type="slidenum">
              <a:rPr kumimoji="1" lang="ja-JP" altLang="en-US" smtClean="0"/>
              <a:t>‹#›</a:t>
            </a:fld>
            <a:endParaRPr kumimoji="1" lang="ja-JP" altLang="en-US"/>
          </a:p>
        </p:txBody>
      </p:sp>
    </p:spTree>
    <p:extLst>
      <p:ext uri="{BB962C8B-B14F-4D97-AF65-F5344CB8AC3E}">
        <p14:creationId xmlns:p14="http://schemas.microsoft.com/office/powerpoint/2010/main" val="950625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2B31AF9-1E2E-4141-9016-9139C9CDF872}" type="datetimeFigureOut">
              <a:rPr kumimoji="1" lang="ja-JP" altLang="en-US" smtClean="0"/>
              <a:t>2025/10/1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26F542-F8DE-40D7-A483-FB27D0D37529}" type="slidenum">
              <a:rPr kumimoji="1" lang="ja-JP" altLang="en-US" smtClean="0"/>
              <a:t>‹#›</a:t>
            </a:fld>
            <a:endParaRPr kumimoji="1" lang="ja-JP" altLang="en-US"/>
          </a:p>
        </p:txBody>
      </p:sp>
    </p:spTree>
    <p:extLst>
      <p:ext uri="{BB962C8B-B14F-4D97-AF65-F5344CB8AC3E}">
        <p14:creationId xmlns:p14="http://schemas.microsoft.com/office/powerpoint/2010/main" val="1560692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2B31AF9-1E2E-4141-9016-9139C9CDF872}" type="datetimeFigureOut">
              <a:rPr kumimoji="1" lang="ja-JP" altLang="en-US" smtClean="0"/>
              <a:t>2025/10/1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26F542-F8DE-40D7-A483-FB27D0D37529}" type="slidenum">
              <a:rPr kumimoji="1" lang="ja-JP" altLang="en-US" smtClean="0"/>
              <a:t>‹#›</a:t>
            </a:fld>
            <a:endParaRPr kumimoji="1" lang="ja-JP" altLang="en-US"/>
          </a:p>
        </p:txBody>
      </p:sp>
    </p:spTree>
    <p:extLst>
      <p:ext uri="{BB962C8B-B14F-4D97-AF65-F5344CB8AC3E}">
        <p14:creationId xmlns:p14="http://schemas.microsoft.com/office/powerpoint/2010/main" val="4122012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2B31AF9-1E2E-4141-9016-9139C9CDF872}" type="datetimeFigureOut">
              <a:rPr kumimoji="1" lang="ja-JP" altLang="en-US" smtClean="0"/>
              <a:t>2025/10/1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26F542-F8DE-40D7-A483-FB27D0D37529}" type="slidenum">
              <a:rPr kumimoji="1" lang="ja-JP" altLang="en-US" smtClean="0"/>
              <a:t>‹#›</a:t>
            </a:fld>
            <a:endParaRPr kumimoji="1" lang="ja-JP" altLang="en-US"/>
          </a:p>
        </p:txBody>
      </p:sp>
    </p:spTree>
    <p:extLst>
      <p:ext uri="{BB962C8B-B14F-4D97-AF65-F5344CB8AC3E}">
        <p14:creationId xmlns:p14="http://schemas.microsoft.com/office/powerpoint/2010/main" val="1025051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2B31AF9-1E2E-4141-9016-9139C9CDF872}" type="datetimeFigureOut">
              <a:rPr kumimoji="1" lang="ja-JP" altLang="en-US" smtClean="0"/>
              <a:t>2025/10/1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26F542-F8DE-40D7-A483-FB27D0D37529}" type="slidenum">
              <a:rPr kumimoji="1" lang="ja-JP" altLang="en-US" smtClean="0"/>
              <a:t>‹#›</a:t>
            </a:fld>
            <a:endParaRPr kumimoji="1" lang="ja-JP" altLang="en-US"/>
          </a:p>
        </p:txBody>
      </p:sp>
    </p:spTree>
    <p:extLst>
      <p:ext uri="{BB962C8B-B14F-4D97-AF65-F5344CB8AC3E}">
        <p14:creationId xmlns:p14="http://schemas.microsoft.com/office/powerpoint/2010/main" val="3409867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2B31AF9-1E2E-4141-9016-9139C9CDF872}" type="datetimeFigureOut">
              <a:rPr kumimoji="1" lang="ja-JP" altLang="en-US" smtClean="0"/>
              <a:t>2025/10/1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726F542-F8DE-40D7-A483-FB27D0D37529}" type="slidenum">
              <a:rPr kumimoji="1" lang="ja-JP" altLang="en-US" smtClean="0"/>
              <a:t>‹#›</a:t>
            </a:fld>
            <a:endParaRPr kumimoji="1" lang="ja-JP" altLang="en-US"/>
          </a:p>
        </p:txBody>
      </p:sp>
    </p:spTree>
    <p:extLst>
      <p:ext uri="{BB962C8B-B14F-4D97-AF65-F5344CB8AC3E}">
        <p14:creationId xmlns:p14="http://schemas.microsoft.com/office/powerpoint/2010/main" val="200750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2B31AF9-1E2E-4141-9016-9139C9CDF872}" type="datetimeFigureOut">
              <a:rPr kumimoji="1" lang="ja-JP" altLang="en-US" smtClean="0"/>
              <a:t>2025/10/1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726F542-F8DE-40D7-A483-FB27D0D37529}" type="slidenum">
              <a:rPr kumimoji="1" lang="ja-JP" altLang="en-US" smtClean="0"/>
              <a:t>‹#›</a:t>
            </a:fld>
            <a:endParaRPr kumimoji="1" lang="ja-JP" altLang="en-US"/>
          </a:p>
        </p:txBody>
      </p:sp>
    </p:spTree>
    <p:extLst>
      <p:ext uri="{BB962C8B-B14F-4D97-AF65-F5344CB8AC3E}">
        <p14:creationId xmlns:p14="http://schemas.microsoft.com/office/powerpoint/2010/main" val="35665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2B31AF9-1E2E-4141-9016-9139C9CDF872}" type="datetimeFigureOut">
              <a:rPr kumimoji="1" lang="ja-JP" altLang="en-US" smtClean="0"/>
              <a:t>2025/10/1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726F542-F8DE-40D7-A483-FB27D0D37529}" type="slidenum">
              <a:rPr kumimoji="1" lang="ja-JP" altLang="en-US" smtClean="0"/>
              <a:t>‹#›</a:t>
            </a:fld>
            <a:endParaRPr kumimoji="1" lang="ja-JP" altLang="en-US"/>
          </a:p>
        </p:txBody>
      </p:sp>
    </p:spTree>
    <p:extLst>
      <p:ext uri="{BB962C8B-B14F-4D97-AF65-F5344CB8AC3E}">
        <p14:creationId xmlns:p14="http://schemas.microsoft.com/office/powerpoint/2010/main" val="2640005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B31AF9-1E2E-4141-9016-9139C9CDF872}" type="datetimeFigureOut">
              <a:rPr kumimoji="1" lang="ja-JP" altLang="en-US" smtClean="0"/>
              <a:t>2025/10/1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726F542-F8DE-40D7-A483-FB27D0D37529}" type="slidenum">
              <a:rPr kumimoji="1" lang="ja-JP" altLang="en-US" smtClean="0"/>
              <a:t>‹#›</a:t>
            </a:fld>
            <a:endParaRPr kumimoji="1" lang="ja-JP" altLang="en-US"/>
          </a:p>
        </p:txBody>
      </p:sp>
    </p:spTree>
    <p:extLst>
      <p:ext uri="{BB962C8B-B14F-4D97-AF65-F5344CB8AC3E}">
        <p14:creationId xmlns:p14="http://schemas.microsoft.com/office/powerpoint/2010/main" val="2437511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2B31AF9-1E2E-4141-9016-9139C9CDF872}" type="datetimeFigureOut">
              <a:rPr kumimoji="1" lang="ja-JP" altLang="en-US" smtClean="0"/>
              <a:t>2025/10/1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726F542-F8DE-40D7-A483-FB27D0D37529}" type="slidenum">
              <a:rPr kumimoji="1" lang="ja-JP" altLang="en-US" smtClean="0"/>
              <a:t>‹#›</a:t>
            </a:fld>
            <a:endParaRPr kumimoji="1" lang="ja-JP" altLang="en-US"/>
          </a:p>
        </p:txBody>
      </p:sp>
    </p:spTree>
    <p:extLst>
      <p:ext uri="{BB962C8B-B14F-4D97-AF65-F5344CB8AC3E}">
        <p14:creationId xmlns:p14="http://schemas.microsoft.com/office/powerpoint/2010/main" val="293649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2B31AF9-1E2E-4141-9016-9139C9CDF872}" type="datetimeFigureOut">
              <a:rPr kumimoji="1" lang="ja-JP" altLang="en-US" smtClean="0"/>
              <a:t>2025/10/1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726F542-F8DE-40D7-A483-FB27D0D37529}" type="slidenum">
              <a:rPr kumimoji="1" lang="ja-JP" altLang="en-US" smtClean="0"/>
              <a:t>‹#›</a:t>
            </a:fld>
            <a:endParaRPr kumimoji="1" lang="ja-JP" altLang="en-US"/>
          </a:p>
        </p:txBody>
      </p:sp>
    </p:spTree>
    <p:extLst>
      <p:ext uri="{BB962C8B-B14F-4D97-AF65-F5344CB8AC3E}">
        <p14:creationId xmlns:p14="http://schemas.microsoft.com/office/powerpoint/2010/main" val="3206766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2B31AF9-1E2E-4141-9016-9139C9CDF872}" type="datetimeFigureOut">
              <a:rPr kumimoji="1" lang="ja-JP" altLang="en-US" smtClean="0"/>
              <a:t>2025/10/1</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4726F542-F8DE-40D7-A483-FB27D0D37529}" type="slidenum">
              <a:rPr kumimoji="1" lang="ja-JP" altLang="en-US" smtClean="0"/>
              <a:t>‹#›</a:t>
            </a:fld>
            <a:endParaRPr kumimoji="1" lang="ja-JP" altLang="en-US"/>
          </a:p>
        </p:txBody>
      </p:sp>
    </p:spTree>
    <p:extLst>
      <p:ext uri="{BB962C8B-B14F-4D97-AF65-F5344CB8AC3E}">
        <p14:creationId xmlns:p14="http://schemas.microsoft.com/office/powerpoint/2010/main" val="3415714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rms.gle/tU9EVKfyYRgtzYL18"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mailto:y-sodan@yia.or.jp"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mailto:y-sodan@yia.or.jp"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BA86F706-38BB-2A41-8D6D-B9314415C4EA}"/>
              </a:ext>
            </a:extLst>
          </p:cNvPr>
          <p:cNvSpPr/>
          <p:nvPr/>
        </p:nvSpPr>
        <p:spPr>
          <a:xfrm>
            <a:off x="-1" y="-37376"/>
            <a:ext cx="6837627" cy="2542571"/>
          </a:xfrm>
          <a:prstGeom prst="rect">
            <a:avLst/>
          </a:prstGeom>
          <a:solidFill>
            <a:srgbClr val="C0C0B9"/>
          </a:solidFill>
          <a:ln w="69850" cap="flat" cmpd="sng" algn="ctr">
            <a:solidFill>
              <a:srgbClr val="C0C0B9"/>
            </a:solidFill>
            <a:prstDash val="solid"/>
            <a:miter lim="800000"/>
          </a:ln>
          <a:effectLst/>
        </p:spPr>
        <p:txBody>
          <a:bodyPr rtlCol="0" anchor="ctr"/>
          <a:lstStyle/>
          <a:p>
            <a:pPr lvl="0" algn="ctr" defTabSz="914400"/>
            <a:endParaRPr kumimoji="1" lang="en-US" altLang="ja-JP" sz="4400" kern="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26" name="四角形: 角を丸くする 1">
            <a:extLst>
              <a:ext uri="{FF2B5EF4-FFF2-40B4-BE49-F238E27FC236}">
                <a16:creationId xmlns:a16="http://schemas.microsoft.com/office/drawing/2014/main" id="{C375B61A-E520-442F-9DDC-806EE3AE318D}"/>
              </a:ext>
            </a:extLst>
          </p:cNvPr>
          <p:cNvSpPr/>
          <p:nvPr/>
        </p:nvSpPr>
        <p:spPr>
          <a:xfrm>
            <a:off x="2213155" y="143409"/>
            <a:ext cx="614106" cy="269979"/>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rPr>
              <a:t>運営</a:t>
            </a:r>
          </a:p>
        </p:txBody>
      </p:sp>
      <p:sp>
        <p:nvSpPr>
          <p:cNvPr id="5" name="テキスト ボックス 4">
            <a:extLst>
              <a:ext uri="{FF2B5EF4-FFF2-40B4-BE49-F238E27FC236}">
                <a16:creationId xmlns:a16="http://schemas.microsoft.com/office/drawing/2014/main" id="{4E4AD785-41FF-AE46-937C-679E8994DE22}"/>
              </a:ext>
            </a:extLst>
          </p:cNvPr>
          <p:cNvSpPr txBox="1"/>
          <p:nvPr/>
        </p:nvSpPr>
        <p:spPr>
          <a:xfrm>
            <a:off x="0" y="6732361"/>
            <a:ext cx="6858000" cy="3201741"/>
          </a:xfrm>
          <a:prstGeom prst="rect">
            <a:avLst/>
          </a:prstGeom>
          <a:solidFill>
            <a:srgbClr val="E2D49D"/>
          </a:solidFill>
        </p:spPr>
        <p:txBody>
          <a:bodyPr wrap="square" lIns="216000" tIns="108000" rtlCol="0">
            <a:noAutofit/>
          </a:bodyPr>
          <a:lstStyle/>
          <a:p>
            <a:pPr defTabSz="914400">
              <a:spcAft>
                <a:spcPts val="800"/>
              </a:spcAft>
              <a:defRPr/>
            </a:pPr>
            <a:r>
              <a:rPr kumimoji="1" lang="ja-JP" altLang="en-US" sz="1600" b="1" i="0" u="none" strike="noStrike" kern="0" cap="none" spc="0" normalizeH="0" baseline="0" noProof="0" dirty="0">
                <a:ln>
                  <a:noFill/>
                </a:ln>
                <a:uLnTx/>
                <a:uFillTx/>
                <a:latin typeface="BIZ UDPゴシック" panose="020B0400000000000000" pitchFamily="50" charset="-128"/>
                <a:ea typeface="BIZ UDPゴシック" panose="020B0400000000000000" pitchFamily="50" charset="-128"/>
              </a:rPr>
              <a:t>●申し込み方法</a:t>
            </a:r>
            <a:r>
              <a:rPr kumimoji="1" lang="ja-JP" altLang="en-US" sz="1600" b="1" kern="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a:t>
            </a:r>
            <a:r>
              <a:rPr kumimoji="1" lang="ja-JP" altLang="en-US" sz="1200" b="1" kern="0" dirty="0">
                <a:latin typeface="BIZ UDPゴシック" panose="020B0400000000000000" pitchFamily="50" charset="-128"/>
                <a:ea typeface="BIZ UDPゴシック" panose="020B0400000000000000" pitchFamily="50" charset="-128"/>
              </a:rPr>
              <a:t>①～③のいずれかでお申し込み下さい</a:t>
            </a:r>
            <a:r>
              <a:rPr kumimoji="1" lang="ja-JP" altLang="en-US" sz="1200" b="1" kern="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a:t>
            </a:r>
            <a:r>
              <a:rPr kumimoji="1" lang="ja-JP" altLang="en-US" sz="1600" u="sng" kern="0" dirty="0">
                <a:latin typeface="BIZ UDPゴシック" panose="020B0400000000000000" pitchFamily="50" charset="-128"/>
                <a:ea typeface="BIZ UDPゴシック" panose="020B0400000000000000" pitchFamily="50" charset="-128"/>
              </a:rPr>
              <a:t>締切：</a:t>
            </a:r>
            <a:r>
              <a:rPr kumimoji="1" lang="en-US" altLang="ja-JP" sz="1600" u="sng" kern="0" dirty="0">
                <a:latin typeface="BIZ UDPゴシック" panose="020B0400000000000000" pitchFamily="50" charset="-128"/>
                <a:ea typeface="BIZ UDPゴシック" panose="020B0400000000000000" pitchFamily="50" charset="-128"/>
              </a:rPr>
              <a:t>11</a:t>
            </a:r>
            <a:r>
              <a:rPr kumimoji="1" lang="ja-JP" altLang="en-US" sz="1600" u="sng" kern="0" dirty="0">
                <a:latin typeface="BIZ UDPゴシック" panose="020B0400000000000000" pitchFamily="50" charset="-128"/>
                <a:ea typeface="BIZ UDPゴシック" panose="020B0400000000000000" pitchFamily="50" charset="-128"/>
              </a:rPr>
              <a:t>月</a:t>
            </a:r>
            <a:r>
              <a:rPr kumimoji="1" lang="en-US" altLang="ja-JP" sz="1600" u="sng" kern="0" dirty="0">
                <a:latin typeface="BIZ UDPゴシック" panose="020B0400000000000000" pitchFamily="50" charset="-128"/>
                <a:ea typeface="BIZ UDPゴシック" panose="020B0400000000000000" pitchFamily="50" charset="-128"/>
              </a:rPr>
              <a:t>21</a:t>
            </a:r>
            <a:r>
              <a:rPr kumimoji="1" lang="ja-JP" altLang="en-US" sz="1600" u="sng" kern="0" dirty="0">
                <a:latin typeface="BIZ UDPゴシック" panose="020B0400000000000000" pitchFamily="50" charset="-128"/>
                <a:ea typeface="BIZ UDPゴシック" panose="020B0400000000000000" pitchFamily="50" charset="-128"/>
              </a:rPr>
              <a:t>日（金）</a:t>
            </a:r>
            <a:endParaRPr kumimoji="1" lang="en-US" altLang="ja-JP" sz="1600" u="sng" kern="0" dirty="0">
              <a:latin typeface="BIZ UDPゴシック" panose="020B0400000000000000" pitchFamily="50" charset="-128"/>
              <a:ea typeface="BIZ UDPゴシック" panose="020B0400000000000000" pitchFamily="50" charset="-128"/>
            </a:endParaRPr>
          </a:p>
          <a:p>
            <a:pPr marL="179388" defTabSz="914400">
              <a:defRPr/>
            </a:pPr>
            <a:r>
              <a:rPr kumimoji="1" lang="ja-JP" altLang="en-US" sz="1600" kern="0" dirty="0">
                <a:latin typeface="BIZ UDPゴシック" panose="020B0400000000000000" pitchFamily="50" charset="-128"/>
                <a:ea typeface="BIZ UDPゴシック" panose="020B0400000000000000" pitchFamily="50" charset="-128"/>
              </a:rPr>
              <a:t>① </a:t>
            </a:r>
            <a:r>
              <a:rPr kumimoji="1" lang="en-US" altLang="ja-JP" sz="1600" b="1" kern="0" dirty="0">
                <a:latin typeface="BIZ UDPゴシック" panose="020B0400000000000000" pitchFamily="50" charset="-128"/>
                <a:ea typeface="BIZ UDPゴシック" panose="020B0400000000000000" pitchFamily="50" charset="-128"/>
              </a:rPr>
              <a:t>WEB</a:t>
            </a:r>
            <a:r>
              <a:rPr kumimoji="1" lang="ja-JP" altLang="en-US" sz="1600" b="1" kern="0" dirty="0">
                <a:latin typeface="BIZ UDPゴシック" panose="020B0400000000000000" pitchFamily="50" charset="-128"/>
                <a:ea typeface="BIZ UDPゴシック" panose="020B0400000000000000" pitchFamily="50" charset="-128"/>
              </a:rPr>
              <a:t>申し込み </a:t>
            </a:r>
            <a:r>
              <a:rPr kumimoji="1" lang="ja-JP" altLang="en-US" sz="1600" kern="0" dirty="0">
                <a:latin typeface="BIZ UDPゴシック" panose="020B0400000000000000" pitchFamily="50" charset="-128"/>
                <a:ea typeface="BIZ UDPゴシック" panose="020B0400000000000000" pitchFamily="50" charset="-128"/>
              </a:rPr>
              <a:t>： </a:t>
            </a:r>
            <a:r>
              <a:rPr kumimoji="1" lang="ja-JP" altLang="en-US" sz="1200" kern="0" dirty="0">
                <a:latin typeface="BIZ UDPゴシック" panose="020B0400000000000000" pitchFamily="50" charset="-128"/>
                <a:ea typeface="BIZ UDPゴシック" panose="020B0400000000000000" pitchFamily="50" charset="-128"/>
              </a:rPr>
              <a:t>下記</a:t>
            </a:r>
            <a:r>
              <a:rPr kumimoji="1" lang="en-US" altLang="ja-JP" sz="1200" kern="0" noProof="0" dirty="0">
                <a:latin typeface="BIZ UDPゴシック" panose="020B0400000000000000" pitchFamily="50" charset="-128"/>
                <a:ea typeface="BIZ UDPゴシック" panose="020B0400000000000000" pitchFamily="50" charset="-128"/>
              </a:rPr>
              <a:t>URL</a:t>
            </a:r>
            <a:r>
              <a:rPr kumimoji="1" lang="ja-JP" altLang="en-US" sz="1200" kern="0" dirty="0">
                <a:latin typeface="BIZ UDPゴシック" panose="020B0400000000000000" pitchFamily="50" charset="-128"/>
                <a:ea typeface="BIZ UDPゴシック" panose="020B0400000000000000" pitchFamily="50" charset="-128"/>
              </a:rPr>
              <a:t>または</a:t>
            </a:r>
            <a:r>
              <a:rPr kumimoji="1" lang="en-US" altLang="ja-JP" sz="1200" b="0"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rPr>
              <a:t>QR</a:t>
            </a:r>
            <a:r>
              <a:rPr kumimoji="1" lang="ja-JP" altLang="en-US" sz="1200" b="0"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rPr>
              <a:t>コードよりお申し込みください。</a:t>
            </a:r>
            <a:endParaRPr kumimoji="1" lang="en-US" altLang="ja-JP" sz="1200" b="0"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a:p>
            <a:pPr marL="179388" algn="just">
              <a:spcAft>
                <a:spcPts val="300"/>
              </a:spcAft>
            </a:pPr>
            <a:r>
              <a:rPr kumimoji="1" lang="ja-JP" altLang="en-US" sz="1600" kern="0" dirty="0">
                <a:latin typeface="BIZ UDPゴシック" panose="020B0400000000000000" pitchFamily="50" charset="-128"/>
                <a:ea typeface="BIZ UDPゴシック" panose="020B0400000000000000" pitchFamily="50" charset="-128"/>
              </a:rPr>
              <a:t>　　　　　　　　　　　　　 </a:t>
            </a:r>
            <a:r>
              <a:rPr kumimoji="1" lang="en-US" altLang="ja-JP" sz="1200" kern="0" dirty="0">
                <a:latin typeface="BIZ UDPゴシック" panose="020B0400000000000000" pitchFamily="50" charset="-128"/>
                <a:ea typeface="BIZ UDPゴシック" panose="020B0400000000000000" pitchFamily="50" charset="-128"/>
                <a:hlinkClick r:id="rId3"/>
              </a:rPr>
              <a:t>https://forms.gle/tU9EVKfyYRgtzYL18</a:t>
            </a:r>
            <a:endParaRPr kumimoji="1" lang="en-US" altLang="ja-JP" sz="1200" kern="0" dirty="0">
              <a:latin typeface="BIZ UDPゴシック" panose="020B0400000000000000" pitchFamily="50" charset="-128"/>
              <a:ea typeface="BIZ UDPゴシック" panose="020B0400000000000000" pitchFamily="50" charset="-128"/>
            </a:endParaRPr>
          </a:p>
          <a:p>
            <a:pPr marL="179388" algn="just">
              <a:spcAft>
                <a:spcPts val="300"/>
              </a:spcAft>
            </a:pPr>
            <a:r>
              <a:rPr kumimoji="1" lang="ja-JP" altLang="en-US" sz="1600" kern="0" dirty="0">
                <a:latin typeface="BIZ UDPゴシック" panose="020B0400000000000000" pitchFamily="50" charset="-128"/>
                <a:ea typeface="BIZ UDPゴシック" panose="020B0400000000000000" pitchFamily="50" charset="-128"/>
              </a:rPr>
              <a:t>② </a:t>
            </a:r>
            <a:r>
              <a:rPr kumimoji="1" lang="en-US" altLang="ja-JP" sz="1600" b="1" kern="0" dirty="0">
                <a:latin typeface="BIZ UDPゴシック" panose="020B0400000000000000" pitchFamily="50" charset="-128"/>
                <a:ea typeface="BIZ UDPゴシック" panose="020B0400000000000000" pitchFamily="50" charset="-128"/>
              </a:rPr>
              <a:t>FAX</a:t>
            </a:r>
            <a:r>
              <a:rPr kumimoji="1" lang="ja-JP" altLang="en-US" sz="1600" b="1" kern="0" dirty="0">
                <a:latin typeface="BIZ UDPゴシック" panose="020B0400000000000000" pitchFamily="50" charset="-128"/>
                <a:ea typeface="BIZ UDPゴシック" panose="020B0400000000000000" pitchFamily="50" charset="-128"/>
              </a:rPr>
              <a:t>申し込み </a:t>
            </a:r>
            <a:r>
              <a:rPr kumimoji="1" lang="ja-JP" altLang="en-US" sz="1600" kern="0" dirty="0">
                <a:latin typeface="BIZ UDPゴシック" panose="020B0400000000000000" pitchFamily="50" charset="-128"/>
                <a:ea typeface="BIZ UDPゴシック" panose="020B0400000000000000" pitchFamily="50" charset="-128"/>
              </a:rPr>
              <a:t>： </a:t>
            </a:r>
            <a:r>
              <a:rPr kumimoji="1" lang="ja-JP" altLang="en-US" sz="1200" kern="0" dirty="0">
                <a:latin typeface="BIZ UDPゴシック" panose="020B0400000000000000" pitchFamily="50" charset="-128"/>
                <a:ea typeface="BIZ UDPゴシック" panose="020B0400000000000000" pitchFamily="50" charset="-128"/>
              </a:rPr>
              <a:t>裏面の参加申込票を送信してください。</a:t>
            </a:r>
            <a:endParaRPr kumimoji="1" lang="en-US" altLang="ja-JP" sz="1200" kern="0" dirty="0">
              <a:latin typeface="BIZ UDPゴシック" panose="020B0400000000000000" pitchFamily="50" charset="-128"/>
              <a:ea typeface="BIZ UDPゴシック" panose="020B0400000000000000" pitchFamily="50" charset="-128"/>
            </a:endParaRPr>
          </a:p>
          <a:p>
            <a:pPr marL="1970088" algn="just">
              <a:spcAft>
                <a:spcPts val="300"/>
              </a:spcAft>
            </a:pPr>
            <a:r>
              <a:rPr kumimoji="1" lang="ja-JP" altLang="en-US" sz="1400" kern="0" dirty="0">
                <a:latin typeface="BIZ UDPゴシック" panose="020B0400000000000000" pitchFamily="50" charset="-128"/>
                <a:ea typeface="BIZ UDPゴシック" panose="020B0400000000000000" pitchFamily="50" charset="-128"/>
              </a:rPr>
              <a:t>０５５－２２８－５４７３</a:t>
            </a:r>
            <a:endParaRPr kumimoji="1" lang="en-US" altLang="ja-JP" sz="1400" kern="0" dirty="0">
              <a:latin typeface="BIZ UDPゴシック" panose="020B0400000000000000" pitchFamily="50" charset="-128"/>
              <a:ea typeface="BIZ UDPゴシック" panose="020B0400000000000000" pitchFamily="50" charset="-128"/>
            </a:endParaRPr>
          </a:p>
          <a:p>
            <a:pPr marL="179388" algn="just">
              <a:spcAft>
                <a:spcPts val="300"/>
              </a:spcAft>
            </a:pPr>
            <a:r>
              <a:rPr kumimoji="1" lang="ja-JP" altLang="en-US" sz="1600" kern="0" dirty="0">
                <a:latin typeface="BIZ UDPゴシック" panose="020B0400000000000000" pitchFamily="50" charset="-128"/>
                <a:ea typeface="BIZ UDPゴシック" panose="020B0400000000000000" pitchFamily="50" charset="-128"/>
              </a:rPr>
              <a:t>③ </a:t>
            </a:r>
            <a:r>
              <a:rPr kumimoji="1" lang="ja-JP" altLang="en-US" sz="1600" b="1" kern="0" dirty="0">
                <a:latin typeface="BIZ UDPゴシック" panose="020B0400000000000000" pitchFamily="50" charset="-128"/>
                <a:ea typeface="BIZ UDPゴシック" panose="020B0400000000000000" pitchFamily="50" charset="-128"/>
              </a:rPr>
              <a:t>メール申し込み </a:t>
            </a:r>
            <a:r>
              <a:rPr kumimoji="1" lang="ja-JP" altLang="en-US" sz="1600" kern="0" dirty="0">
                <a:latin typeface="BIZ UDPゴシック" panose="020B0400000000000000" pitchFamily="50" charset="-128"/>
                <a:ea typeface="BIZ UDPゴシック" panose="020B0400000000000000" pitchFamily="50" charset="-128"/>
              </a:rPr>
              <a:t>： </a:t>
            </a:r>
            <a:r>
              <a:rPr kumimoji="1" lang="ja-JP" altLang="en-US" sz="1200" kern="0" dirty="0">
                <a:latin typeface="BIZ UDPゴシック" panose="020B0400000000000000" pitchFamily="50" charset="-128"/>
                <a:ea typeface="BIZ UDPゴシック" panose="020B0400000000000000" pitchFamily="50" charset="-128"/>
              </a:rPr>
              <a:t>裏面の参加申込票の内容をメールに記載し、送信してください。</a:t>
            </a:r>
            <a:endParaRPr kumimoji="1" lang="en-US" altLang="ja-JP" sz="1200" kern="0" dirty="0">
              <a:latin typeface="BIZ UDPゴシック" panose="020B0400000000000000" pitchFamily="50" charset="-128"/>
              <a:ea typeface="BIZ UDPゴシック" panose="020B0400000000000000" pitchFamily="50" charset="-128"/>
            </a:endParaRPr>
          </a:p>
          <a:p>
            <a:pPr marL="2063750" algn="just">
              <a:spcAft>
                <a:spcPts val="300"/>
              </a:spcAft>
            </a:pPr>
            <a:r>
              <a:rPr kumimoji="1" lang="en-US" altLang="ja-JP" sz="1200" kern="0" dirty="0">
                <a:latin typeface="BIZ UDPゴシック" panose="020B0400000000000000" pitchFamily="50" charset="-128"/>
                <a:ea typeface="BIZ UDPゴシック" panose="020B0400000000000000" pitchFamily="50" charset="-128"/>
                <a:hlinkClick r:id="rId4"/>
              </a:rPr>
              <a:t>y-sodan@yia.or.jp</a:t>
            </a:r>
            <a:endParaRPr kumimoji="1" lang="en-US" altLang="ja-JP" sz="1200" kern="0" dirty="0">
              <a:latin typeface="BIZ UDPゴシック" panose="020B0400000000000000" pitchFamily="50" charset="-128"/>
              <a:ea typeface="BIZ UDPゴシック" panose="020B0400000000000000" pitchFamily="50" charset="-128"/>
            </a:endParaRPr>
          </a:p>
          <a:p>
            <a:pPr marL="179388" marR="0" lvl="0" defTabSz="914400" eaLnBrk="1" fontAlgn="auto" latinLnBrk="0" hangingPunct="1">
              <a:lnSpc>
                <a:spcPct val="100000"/>
              </a:lnSpc>
              <a:spcBef>
                <a:spcPts val="0"/>
              </a:spcBef>
              <a:spcAft>
                <a:spcPts val="400"/>
              </a:spcAft>
              <a:buClrTx/>
              <a:buSzTx/>
              <a:buFontTx/>
              <a:buNone/>
              <a:tabLst/>
              <a:defRPr/>
            </a:pPr>
            <a:r>
              <a:rPr kumimoji="1" lang="en-US" altLang="ja-JP" sz="1200" b="1" kern="0" dirty="0">
                <a:latin typeface="BIZ UDPゴシック" panose="020B0400000000000000" pitchFamily="50" charset="-128"/>
                <a:ea typeface="BIZ UDPゴシック" panose="020B0400000000000000" pitchFamily="50" charset="-128"/>
              </a:rPr>
              <a:t>※</a:t>
            </a:r>
            <a:r>
              <a:rPr kumimoji="1" lang="ja-JP" altLang="en-US" sz="1200" b="1" kern="0" dirty="0">
                <a:latin typeface="BIZ UDPゴシック" panose="020B0400000000000000" pitchFamily="50" charset="-128"/>
                <a:ea typeface="BIZ UDPゴシック" panose="020B0400000000000000" pitchFamily="50" charset="-128"/>
              </a:rPr>
              <a:t>後日、オンライン参加のための</a:t>
            </a:r>
            <a:r>
              <a:rPr kumimoji="1" lang="en-US" altLang="ja-JP" sz="1200" b="1" kern="0" dirty="0">
                <a:latin typeface="BIZ UDPゴシック" panose="020B0400000000000000" pitchFamily="50" charset="-128"/>
                <a:ea typeface="BIZ UDPゴシック" panose="020B0400000000000000" pitchFamily="50" charset="-128"/>
              </a:rPr>
              <a:t>URL</a:t>
            </a:r>
            <a:r>
              <a:rPr kumimoji="1" lang="ja-JP" altLang="en-US" sz="1200" b="1" kern="0" dirty="0">
                <a:latin typeface="BIZ UDPゴシック" panose="020B0400000000000000" pitchFamily="50" charset="-128"/>
                <a:ea typeface="BIZ UDPゴシック" panose="020B0400000000000000" pitchFamily="50" charset="-128"/>
              </a:rPr>
              <a:t>等を送付いたします。</a:t>
            </a:r>
            <a:endParaRPr kumimoji="1" lang="en-US" altLang="ja-JP" sz="1200" kern="0" dirty="0">
              <a:latin typeface="BIZ UDPゴシック" panose="020B0400000000000000" pitchFamily="50" charset="-128"/>
              <a:ea typeface="BIZ UDPゴシック" panose="020B0400000000000000" pitchFamily="50" charset="-128"/>
            </a:endParaRPr>
          </a:p>
          <a:p>
            <a:pPr marL="0" marR="0" lvl="0" indent="0" defTabSz="914400" eaLnBrk="1" fontAlgn="auto" latinLnBrk="0" hangingPunct="1">
              <a:lnSpc>
                <a:spcPts val="800"/>
              </a:lnSpc>
              <a:spcBef>
                <a:spcPts val="0"/>
              </a:spcBef>
              <a:spcAft>
                <a:spcPts val="0"/>
              </a:spcAft>
              <a:buClrTx/>
              <a:buSzTx/>
              <a:buFontTx/>
              <a:buNone/>
              <a:tabLst/>
              <a:defRPr/>
            </a:pPr>
            <a:endParaRPr kumimoji="1" lang="en-US" altLang="ja-JP" sz="1600" b="1" kern="0" dirty="0">
              <a:latin typeface="BIZ UDPゴシック" panose="020B0400000000000000" pitchFamily="50" charset="-128"/>
              <a:ea typeface="BIZ UDPゴシック" panose="020B04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600" b="1" kern="0" dirty="0">
                <a:latin typeface="BIZ UDPゴシック" panose="020B0400000000000000" pitchFamily="50" charset="-128"/>
                <a:ea typeface="BIZ UDPゴシック" panose="020B0400000000000000" pitchFamily="50" charset="-128"/>
              </a:rPr>
              <a:t>●問い合わせ先</a:t>
            </a:r>
            <a:endParaRPr kumimoji="1" lang="en-US" altLang="ja-JP" sz="1600" b="1" kern="0" dirty="0">
              <a:latin typeface="BIZ UDPゴシック" panose="020B0400000000000000" pitchFamily="50" charset="-128"/>
              <a:ea typeface="BIZ UDPゴシック" panose="020B0400000000000000" pitchFamily="50" charset="-128"/>
            </a:endParaRPr>
          </a:p>
          <a:p>
            <a:pPr marL="179388" marR="0" lvl="0" defTabSz="914400" eaLnBrk="1" fontAlgn="auto" latinLnBrk="0" hangingPunct="1">
              <a:lnSpc>
                <a:spcPct val="100000"/>
              </a:lnSpc>
              <a:spcBef>
                <a:spcPts val="0"/>
              </a:spcBef>
              <a:spcAft>
                <a:spcPts val="0"/>
              </a:spcAft>
              <a:buClrTx/>
              <a:buSzTx/>
              <a:buFontTx/>
              <a:buNone/>
              <a:tabLst/>
              <a:defRPr/>
            </a:pPr>
            <a:r>
              <a:rPr kumimoji="1" lang="ja-JP" altLang="en-US" sz="1400" kern="0" dirty="0">
                <a:latin typeface="BIZ UDPゴシック" panose="020B0400000000000000" pitchFamily="50" charset="-128"/>
                <a:ea typeface="BIZ UDPゴシック" panose="020B0400000000000000" pitchFamily="50" charset="-128"/>
              </a:rPr>
              <a:t>やまなし外国人相談支援センター（（公財）山梨県国際交流協会）</a:t>
            </a:r>
            <a:endParaRPr kumimoji="1" lang="en-US" altLang="ja-JP" sz="1400" kern="0" dirty="0">
              <a:latin typeface="BIZ UDPゴシック" panose="020B0400000000000000" pitchFamily="50" charset="-128"/>
              <a:ea typeface="BIZ UDPゴシック" panose="020B0400000000000000" pitchFamily="50" charset="-128"/>
            </a:endParaRPr>
          </a:p>
          <a:p>
            <a:pPr marL="179388" marR="0" lvl="0" defTabSz="914400" eaLnBrk="1" fontAlgn="auto" latinLnBrk="0" hangingPunct="1">
              <a:lnSpc>
                <a:spcPct val="100000"/>
              </a:lnSpc>
              <a:spcBef>
                <a:spcPts val="0"/>
              </a:spcBef>
              <a:spcAft>
                <a:spcPts val="0"/>
              </a:spcAft>
              <a:buClrTx/>
              <a:buSzTx/>
              <a:buFontTx/>
              <a:buNone/>
              <a:tabLst/>
              <a:defRPr/>
            </a:pPr>
            <a:r>
              <a:rPr kumimoji="1" lang="en-US" altLang="ja-JP" sz="1200" kern="0" dirty="0">
                <a:latin typeface="BIZ UDPゴシック" panose="020B0400000000000000" pitchFamily="50" charset="-128"/>
                <a:ea typeface="BIZ UDPゴシック" panose="020B0400000000000000" pitchFamily="50" charset="-128"/>
              </a:rPr>
              <a:t>TEL   055-222-3390</a:t>
            </a:r>
            <a:r>
              <a:rPr kumimoji="1" lang="en-US" altLang="ja-JP" sz="1400" kern="0" dirty="0">
                <a:latin typeface="BIZ UDPゴシック" panose="020B0400000000000000" pitchFamily="50" charset="-128"/>
                <a:ea typeface="BIZ UDPゴシック" panose="020B0400000000000000" pitchFamily="50" charset="-128"/>
              </a:rPr>
              <a:t> </a:t>
            </a:r>
            <a:r>
              <a:rPr kumimoji="1" lang="ja-JP" altLang="en-US" sz="1400" kern="0" dirty="0">
                <a:latin typeface="BIZ UDPゴシック" panose="020B0400000000000000" pitchFamily="50" charset="-128"/>
                <a:ea typeface="BIZ UDPゴシック" panose="020B0400000000000000" pitchFamily="50" charset="-128"/>
              </a:rPr>
              <a:t>　</a:t>
            </a:r>
            <a:r>
              <a:rPr kumimoji="1" lang="en-US" altLang="ja-JP" sz="1200" kern="0" dirty="0">
                <a:latin typeface="BIZ UDPゴシック" panose="020B0400000000000000" pitchFamily="50" charset="-128"/>
                <a:ea typeface="BIZ UDPゴシック" panose="020B0400000000000000" pitchFamily="50" charset="-128"/>
              </a:rPr>
              <a:t>FAX  055-228-5473</a:t>
            </a:r>
            <a:r>
              <a:rPr kumimoji="1" lang="en-US" altLang="ja-JP" sz="1400" kern="0" dirty="0">
                <a:latin typeface="BIZ UDPゴシック" panose="020B0400000000000000" pitchFamily="50" charset="-128"/>
                <a:ea typeface="BIZ UDPゴシック" panose="020B0400000000000000" pitchFamily="50" charset="-128"/>
              </a:rPr>
              <a:t>   </a:t>
            </a:r>
            <a:r>
              <a:rPr kumimoji="1" lang="en-US" altLang="ja-JP" sz="1200" kern="0" dirty="0">
                <a:latin typeface="BIZ UDPゴシック" panose="020B0400000000000000" pitchFamily="50" charset="-128"/>
                <a:ea typeface="BIZ UDPゴシック" panose="020B0400000000000000" pitchFamily="50" charset="-128"/>
              </a:rPr>
              <a:t>e-mail: </a:t>
            </a:r>
            <a:r>
              <a:rPr kumimoji="1" lang="en-US" altLang="ja-JP" sz="1200" kern="0" dirty="0">
                <a:latin typeface="BIZ UDPゴシック" panose="020B0400000000000000" pitchFamily="50" charset="-128"/>
                <a:ea typeface="BIZ UDPゴシック" panose="020B0400000000000000" pitchFamily="50" charset="-128"/>
                <a:hlinkClick r:id="rId4"/>
              </a:rPr>
              <a:t>y-sodan@yia.or.jp</a:t>
            </a:r>
            <a:endParaRPr kumimoji="1" lang="en-US" altLang="ja-JP" sz="1200" kern="0" dirty="0">
              <a:latin typeface="BIZ UDPゴシック" panose="020B0400000000000000" pitchFamily="50" charset="-128"/>
              <a:ea typeface="BIZ UDPゴシック" panose="020B0400000000000000" pitchFamily="50" charset="-128"/>
            </a:endParaRPr>
          </a:p>
        </p:txBody>
      </p:sp>
      <p:sp>
        <p:nvSpPr>
          <p:cNvPr id="7" name="正方形/長方形 6">
            <a:extLst>
              <a:ext uri="{FF2B5EF4-FFF2-40B4-BE49-F238E27FC236}">
                <a16:creationId xmlns:a16="http://schemas.microsoft.com/office/drawing/2014/main" id="{2EA30A5A-50DD-3C41-B88A-716BDC3E3482}"/>
              </a:ext>
            </a:extLst>
          </p:cNvPr>
          <p:cNvSpPr/>
          <p:nvPr/>
        </p:nvSpPr>
        <p:spPr>
          <a:xfrm>
            <a:off x="167885" y="2728418"/>
            <a:ext cx="1078155" cy="335559"/>
          </a:xfrm>
          <a:prstGeom prst="rect">
            <a:avLst/>
          </a:prstGeom>
          <a:solidFill>
            <a:srgbClr val="537790"/>
          </a:solidFill>
          <a:ln w="69850" cap="flat" cmpd="sng" algn="ctr">
            <a:solidFill>
              <a:srgbClr val="53779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800" b="1" i="0" u="none" strike="noStrike" kern="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rPr>
              <a:t>日　　時</a:t>
            </a:r>
          </a:p>
        </p:txBody>
      </p:sp>
      <p:sp>
        <p:nvSpPr>
          <p:cNvPr id="8" name="正方形/長方形 7">
            <a:extLst>
              <a:ext uri="{FF2B5EF4-FFF2-40B4-BE49-F238E27FC236}">
                <a16:creationId xmlns:a16="http://schemas.microsoft.com/office/drawing/2014/main" id="{2EA30A5A-50DD-3C41-B88A-716BDC3E3482}"/>
              </a:ext>
            </a:extLst>
          </p:cNvPr>
          <p:cNvSpPr/>
          <p:nvPr/>
        </p:nvSpPr>
        <p:spPr>
          <a:xfrm>
            <a:off x="167884" y="3809099"/>
            <a:ext cx="1087941" cy="381058"/>
          </a:xfrm>
          <a:prstGeom prst="rect">
            <a:avLst/>
          </a:prstGeom>
          <a:solidFill>
            <a:srgbClr val="537790"/>
          </a:solidFill>
          <a:ln w="69850" cap="flat" cmpd="sng" algn="ctr">
            <a:solidFill>
              <a:srgbClr val="53779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800" b="1" i="0" u="none" strike="noStrike" kern="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rPr>
              <a:t>対　　象</a:t>
            </a:r>
          </a:p>
        </p:txBody>
      </p:sp>
      <p:sp>
        <p:nvSpPr>
          <p:cNvPr id="9" name="正方形/長方形 8">
            <a:extLst>
              <a:ext uri="{FF2B5EF4-FFF2-40B4-BE49-F238E27FC236}">
                <a16:creationId xmlns:a16="http://schemas.microsoft.com/office/drawing/2014/main" id="{2EA30A5A-50DD-3C41-B88A-716BDC3E3482}"/>
              </a:ext>
            </a:extLst>
          </p:cNvPr>
          <p:cNvSpPr/>
          <p:nvPr/>
        </p:nvSpPr>
        <p:spPr>
          <a:xfrm>
            <a:off x="167884" y="4572534"/>
            <a:ext cx="1078154" cy="380466"/>
          </a:xfrm>
          <a:prstGeom prst="rect">
            <a:avLst/>
          </a:prstGeom>
          <a:solidFill>
            <a:srgbClr val="537790"/>
          </a:solidFill>
          <a:ln w="69850" cap="flat" cmpd="sng" algn="ctr">
            <a:solidFill>
              <a:srgbClr val="53779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800" b="1" i="0" u="none" strike="noStrike" kern="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rPr>
              <a:t>内　　容</a:t>
            </a:r>
          </a:p>
        </p:txBody>
      </p:sp>
      <p:sp>
        <p:nvSpPr>
          <p:cNvPr id="11" name="正方形/長方形 10">
            <a:extLst>
              <a:ext uri="{FF2B5EF4-FFF2-40B4-BE49-F238E27FC236}">
                <a16:creationId xmlns:a16="http://schemas.microsoft.com/office/drawing/2014/main" id="{2EA30A5A-50DD-3C41-B88A-716BDC3E3482}"/>
              </a:ext>
            </a:extLst>
          </p:cNvPr>
          <p:cNvSpPr/>
          <p:nvPr/>
        </p:nvSpPr>
        <p:spPr>
          <a:xfrm>
            <a:off x="1342065" y="2670823"/>
            <a:ext cx="4752860" cy="408837"/>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600" kern="0" dirty="0">
                <a:latin typeface="BIZ UDPゴシック" panose="020B0400000000000000" pitchFamily="50" charset="-128"/>
                <a:ea typeface="BIZ UDPゴシック" panose="020B0400000000000000" pitchFamily="50" charset="-128"/>
              </a:rPr>
              <a:t>202</a:t>
            </a:r>
            <a:r>
              <a:rPr kumimoji="1" lang="ja-JP" altLang="en-US" sz="1600" kern="0" dirty="0">
                <a:latin typeface="BIZ UDPゴシック" panose="020B0400000000000000" pitchFamily="50" charset="-128"/>
                <a:ea typeface="BIZ UDPゴシック" panose="020B0400000000000000" pitchFamily="50" charset="-128"/>
              </a:rPr>
              <a:t>５年１１月２８日（金）　</a:t>
            </a:r>
            <a:r>
              <a:rPr kumimoji="1" lang="en-US" altLang="ja-JP" sz="1600" kern="0" dirty="0">
                <a:latin typeface="BIZ UDPゴシック" panose="020B0400000000000000" pitchFamily="50" charset="-128"/>
                <a:ea typeface="BIZ UDPゴシック" panose="020B0400000000000000" pitchFamily="50" charset="-128"/>
              </a:rPr>
              <a:t>1</a:t>
            </a:r>
            <a:r>
              <a:rPr kumimoji="1" lang="ja-JP" altLang="en-US" sz="1600" kern="0" dirty="0">
                <a:latin typeface="BIZ UDPゴシック" panose="020B0400000000000000" pitchFamily="50" charset="-128"/>
                <a:ea typeface="BIZ UDPゴシック" panose="020B0400000000000000" pitchFamily="50" charset="-128"/>
              </a:rPr>
              <a:t>４</a:t>
            </a:r>
            <a:r>
              <a:rPr kumimoji="1" lang="en-US" altLang="ja-JP" sz="1600" kern="0" dirty="0">
                <a:latin typeface="BIZ UDPゴシック" panose="020B0400000000000000" pitchFamily="50" charset="-128"/>
                <a:ea typeface="BIZ UDPゴシック" panose="020B0400000000000000" pitchFamily="50" charset="-128"/>
              </a:rPr>
              <a:t>:</a:t>
            </a:r>
            <a:r>
              <a:rPr kumimoji="1" lang="ja-JP" altLang="en-US" sz="1600" kern="0" dirty="0">
                <a:latin typeface="BIZ UDPゴシック" panose="020B0400000000000000" pitchFamily="50" charset="-128"/>
                <a:ea typeface="BIZ UDPゴシック" panose="020B0400000000000000" pitchFamily="50" charset="-128"/>
              </a:rPr>
              <a:t>０</a:t>
            </a:r>
            <a:r>
              <a:rPr kumimoji="1" lang="en-US" altLang="ja-JP" sz="1600" kern="0" dirty="0">
                <a:latin typeface="BIZ UDPゴシック" panose="020B0400000000000000" pitchFamily="50" charset="-128"/>
                <a:ea typeface="BIZ UDPゴシック" panose="020B0400000000000000" pitchFamily="50" charset="-128"/>
              </a:rPr>
              <a:t>0</a:t>
            </a:r>
            <a:r>
              <a:rPr kumimoji="1" lang="ja-JP" altLang="en-US" sz="1600" kern="0" dirty="0">
                <a:latin typeface="BIZ UDPゴシック" panose="020B0400000000000000" pitchFamily="50" charset="-128"/>
                <a:ea typeface="BIZ UDPゴシック" panose="020B0400000000000000" pitchFamily="50" charset="-128"/>
              </a:rPr>
              <a:t>～</a:t>
            </a:r>
            <a:r>
              <a:rPr kumimoji="1" lang="en-US" altLang="ja-JP" sz="1600" kern="0" dirty="0">
                <a:latin typeface="BIZ UDPゴシック" panose="020B0400000000000000" pitchFamily="50" charset="-128"/>
                <a:ea typeface="BIZ UDPゴシック" panose="020B0400000000000000" pitchFamily="50" charset="-128"/>
              </a:rPr>
              <a:t>15:</a:t>
            </a:r>
            <a:r>
              <a:rPr kumimoji="1" lang="ja-JP" altLang="en-US" sz="1600" kern="0" dirty="0">
                <a:latin typeface="BIZ UDPゴシック" panose="020B0400000000000000" pitchFamily="50" charset="-128"/>
                <a:ea typeface="BIZ UDPゴシック" panose="020B0400000000000000" pitchFamily="50" charset="-128"/>
              </a:rPr>
              <a:t>３</a:t>
            </a:r>
            <a:r>
              <a:rPr kumimoji="1" lang="en-US" altLang="ja-JP" sz="1600" kern="0" dirty="0">
                <a:latin typeface="BIZ UDPゴシック" panose="020B0400000000000000" pitchFamily="50" charset="-128"/>
                <a:ea typeface="BIZ UDPゴシック" panose="020B0400000000000000" pitchFamily="50" charset="-128"/>
              </a:rPr>
              <a:t>0</a:t>
            </a:r>
            <a:endParaRPr kumimoji="1" lang="ja-JP" altLang="en-US" sz="1600"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p:txBody>
      </p:sp>
      <p:sp>
        <p:nvSpPr>
          <p:cNvPr id="12" name="正方形/長方形 11">
            <a:extLst>
              <a:ext uri="{FF2B5EF4-FFF2-40B4-BE49-F238E27FC236}">
                <a16:creationId xmlns:a16="http://schemas.microsoft.com/office/drawing/2014/main" id="{2EA30A5A-50DD-3C41-B88A-716BDC3E3482}"/>
              </a:ext>
            </a:extLst>
          </p:cNvPr>
          <p:cNvSpPr/>
          <p:nvPr/>
        </p:nvSpPr>
        <p:spPr>
          <a:xfrm>
            <a:off x="1360661" y="3770532"/>
            <a:ext cx="5381175" cy="47794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t" anchorCtr="0"/>
          <a:lstStyle/>
          <a:p>
            <a:pPr marL="0" marR="0" lvl="0" indent="0" algn="l" defTabSz="685800" rtl="0" eaLnBrk="1" fontAlgn="auto" latinLnBrk="0" hangingPunct="1">
              <a:lnSpc>
                <a:spcPts val="1560"/>
              </a:lnSpc>
              <a:spcBef>
                <a:spcPts val="0"/>
              </a:spcBef>
              <a:spcAft>
                <a:spcPts val="0"/>
              </a:spcAft>
              <a:buClrTx/>
              <a:buSzTx/>
              <a:buFontTx/>
              <a:buNone/>
              <a:tabLst/>
              <a:defRPr/>
            </a:pPr>
            <a:r>
              <a:rPr kumimoji="1" lang="ja-JP" altLang="en-US" sz="160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外国人材の受け入れに関心のある県内の企業・機関・</a:t>
            </a:r>
            <a:endParaRPr kumimoji="1" lang="en-US" altLang="ja-JP" sz="160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a:p>
            <a:pPr marL="0" marR="0" lvl="0" indent="0" algn="l" defTabSz="685800" rtl="0" eaLnBrk="1" fontAlgn="auto" latinLnBrk="0" hangingPunct="1">
              <a:lnSpc>
                <a:spcPts val="1560"/>
              </a:lnSpc>
              <a:spcBef>
                <a:spcPts val="0"/>
              </a:spcBef>
              <a:spcAft>
                <a:spcPts val="0"/>
              </a:spcAft>
              <a:buClrTx/>
              <a:buSzTx/>
              <a:buFontTx/>
              <a:buNone/>
              <a:tabLst/>
              <a:defRPr/>
            </a:pPr>
            <a:r>
              <a:rPr kumimoji="1" lang="ja-JP" altLang="en-US" sz="160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団体等</a:t>
            </a:r>
          </a:p>
        </p:txBody>
      </p:sp>
      <p:sp>
        <p:nvSpPr>
          <p:cNvPr id="16" name="正方形/長方形 15">
            <a:extLst>
              <a:ext uri="{FF2B5EF4-FFF2-40B4-BE49-F238E27FC236}">
                <a16:creationId xmlns:a16="http://schemas.microsoft.com/office/drawing/2014/main" id="{BA86F706-38BB-2A41-8D6D-B9314415C4EA}"/>
              </a:ext>
            </a:extLst>
          </p:cNvPr>
          <p:cNvSpPr/>
          <p:nvPr/>
        </p:nvSpPr>
        <p:spPr>
          <a:xfrm>
            <a:off x="695708" y="421196"/>
            <a:ext cx="2772956" cy="443237"/>
          </a:xfrm>
          <a:prstGeom prst="rect">
            <a:avLst/>
          </a:prstGeom>
          <a:noFill/>
          <a:ln w="69850" cap="flat" cmpd="sng" algn="ctr">
            <a:noFill/>
            <a:prstDash val="solid"/>
            <a:miter lim="800000"/>
          </a:ln>
          <a:effectLst/>
        </p:spPr>
        <p:txBody>
          <a:bodyPr rtlCol="0" anchor="ctr"/>
          <a:lstStyle/>
          <a:p>
            <a:pPr lvl="0" defTabSz="914400">
              <a:spcAft>
                <a:spcPts val="600"/>
              </a:spcAft>
            </a:pPr>
            <a:r>
              <a:rPr kumimoji="1" lang="en-US" altLang="ja-JP" sz="1600" b="1" kern="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kumimoji="1" lang="ja-JP" altLang="en-US" sz="1600" b="1" kern="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外国人材活用セミナー</a:t>
            </a:r>
            <a:r>
              <a:rPr kumimoji="1" lang="en-US" altLang="ja-JP" sz="1600" b="1" kern="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Ⅰ</a:t>
            </a:r>
            <a:r>
              <a:rPr kumimoji="1" lang="en-US" altLang="ja-JP" sz="1600" b="1" i="0" u="none" strike="noStrike" kern="0" cap="none" spc="0" normalizeH="0" baseline="0" noProof="0" dirty="0">
                <a:ln>
                  <a:noFill/>
                </a:ln>
                <a:solidFill>
                  <a:prstClr val="black"/>
                </a:solidFill>
                <a:effectLst>
                  <a:outerShdw blurRad="38100" dist="38100" dir="2700000" algn="tl">
                    <a:srgbClr val="000000">
                      <a:alpha val="43137"/>
                    </a:srgbClr>
                  </a:outerShdw>
                </a:effectLst>
                <a:uLnTx/>
                <a:uFillTx/>
                <a:latin typeface="BIZ UDPゴシック" panose="020B0400000000000000" pitchFamily="50" charset="-128"/>
                <a:ea typeface="BIZ UDPゴシック" panose="020B0400000000000000" pitchFamily="50" charset="-128"/>
                <a:cs typeface="+mn-cs"/>
              </a:rPr>
              <a:t>】</a:t>
            </a:r>
            <a:endParaRPr kumimoji="1" lang="en-US" altLang="ja-JP" sz="1600" b="1" kern="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4E4AD785-41FF-AE46-937C-679E8994DE22}"/>
              </a:ext>
            </a:extLst>
          </p:cNvPr>
          <p:cNvSpPr txBox="1"/>
          <p:nvPr/>
        </p:nvSpPr>
        <p:spPr>
          <a:xfrm>
            <a:off x="5645950" y="-655510"/>
            <a:ext cx="1812554" cy="1812554"/>
          </a:xfrm>
          <a:prstGeom prst="ellipse">
            <a:avLst/>
          </a:prstGeom>
          <a:solidFill>
            <a:srgbClr val="E2D49D"/>
          </a:solidFill>
        </p:spPr>
        <p:txBody>
          <a:bodyPr wrap="square" lIns="0" tIns="360000" rIns="360000" bIns="0" rtlCol="0" anchor="ctr" anchorCtr="1">
            <a:noAutofit/>
          </a:bodyPr>
          <a:lstStyle/>
          <a:p>
            <a:pPr marL="0" marR="0" lvl="0" indent="0" defTabSz="914400" eaLnBrk="1" fontAlgn="auto" latinLnBrk="0" hangingPunct="1">
              <a:lnSpc>
                <a:spcPts val="3200"/>
              </a:lnSpc>
              <a:spcBef>
                <a:spcPts val="0"/>
              </a:spcBef>
              <a:spcAft>
                <a:spcPts val="0"/>
              </a:spcAft>
              <a:buClrTx/>
              <a:buSzTx/>
              <a:buFontTx/>
              <a:buNone/>
              <a:tabLst/>
              <a:defRPr/>
            </a:pPr>
            <a:r>
              <a:rPr kumimoji="1" lang="ja-JP" altLang="en-US" sz="2800" b="0"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rPr>
              <a:t>参加</a:t>
            </a:r>
            <a:endParaRPr kumimoji="1" lang="en-US" altLang="ja-JP" sz="2800" b="0"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a:p>
            <a:pPr marL="0" marR="0" lvl="0" indent="0" defTabSz="914400" eaLnBrk="1" fontAlgn="auto" latinLnBrk="0" hangingPunct="1">
              <a:lnSpc>
                <a:spcPts val="3200"/>
              </a:lnSpc>
              <a:spcBef>
                <a:spcPts val="0"/>
              </a:spcBef>
              <a:spcAft>
                <a:spcPts val="0"/>
              </a:spcAft>
              <a:buClrTx/>
              <a:buSzTx/>
              <a:buFontTx/>
              <a:buNone/>
              <a:tabLst/>
              <a:defRPr/>
            </a:pPr>
            <a:r>
              <a:rPr kumimoji="1" lang="ja-JP" altLang="en-US" sz="2800" b="0"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rPr>
              <a:t>無料</a:t>
            </a:r>
            <a:r>
              <a:rPr kumimoji="1" lang="ja-JP" altLang="en-US" sz="3600" b="0"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rPr>
              <a:t>　</a:t>
            </a:r>
          </a:p>
        </p:txBody>
      </p:sp>
      <p:sp>
        <p:nvSpPr>
          <p:cNvPr id="20" name="正方形/長方形 19">
            <a:extLst>
              <a:ext uri="{FF2B5EF4-FFF2-40B4-BE49-F238E27FC236}">
                <a16:creationId xmlns:a16="http://schemas.microsoft.com/office/drawing/2014/main" id="{2EA30A5A-50DD-3C41-B88A-716BDC3E3482}"/>
              </a:ext>
            </a:extLst>
          </p:cNvPr>
          <p:cNvSpPr/>
          <p:nvPr/>
        </p:nvSpPr>
        <p:spPr>
          <a:xfrm>
            <a:off x="167885" y="3227803"/>
            <a:ext cx="1078155" cy="359485"/>
          </a:xfrm>
          <a:prstGeom prst="rect">
            <a:avLst/>
          </a:prstGeom>
          <a:solidFill>
            <a:srgbClr val="537790"/>
          </a:solidFill>
          <a:ln w="69850" cap="flat" cmpd="sng" algn="ctr">
            <a:solidFill>
              <a:srgbClr val="53779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400" b="1" i="0" u="none" strike="noStrike" kern="0" cap="none" spc="0" normalizeH="0" baseline="0" noProof="0" dirty="0">
                <a:ln>
                  <a:noFill/>
                </a:ln>
                <a:solidFill>
                  <a:schemeClr val="bg1"/>
                </a:solidFill>
                <a:effectLst/>
                <a:uLnTx/>
                <a:uFillTx/>
                <a:latin typeface="BIZ UDPゴシック" panose="020B0400000000000000" pitchFamily="50" charset="-128"/>
                <a:ea typeface="BIZ UDPゴシック" panose="020B0400000000000000" pitchFamily="50" charset="-128"/>
              </a:rPr>
              <a:t>開催形式</a:t>
            </a:r>
          </a:p>
        </p:txBody>
      </p:sp>
      <p:sp>
        <p:nvSpPr>
          <p:cNvPr id="21" name="正方形/長方形 20">
            <a:extLst>
              <a:ext uri="{FF2B5EF4-FFF2-40B4-BE49-F238E27FC236}">
                <a16:creationId xmlns:a16="http://schemas.microsoft.com/office/drawing/2014/main" id="{2EA30A5A-50DD-3C41-B88A-716BDC3E3482}"/>
              </a:ext>
            </a:extLst>
          </p:cNvPr>
          <p:cNvSpPr/>
          <p:nvPr/>
        </p:nvSpPr>
        <p:spPr>
          <a:xfrm>
            <a:off x="1360661" y="3200427"/>
            <a:ext cx="2086934" cy="359485"/>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nchorCtr="0"/>
          <a:lstStyle/>
          <a:p>
            <a:pPr marL="0" marR="0" lvl="0" indent="0" defTabSz="914400" eaLnBrk="1" fontAlgn="auto" latinLnBrk="0" hangingPunct="1">
              <a:lnSpc>
                <a:spcPct val="100000"/>
              </a:lnSpc>
              <a:spcBef>
                <a:spcPts val="0"/>
              </a:spcBef>
              <a:spcAft>
                <a:spcPts val="600"/>
              </a:spcAft>
              <a:buClrTx/>
              <a:buSzTx/>
              <a:buFontTx/>
              <a:buNone/>
              <a:tabLst/>
              <a:defRPr/>
            </a:pPr>
            <a:r>
              <a:rPr kumimoji="1" lang="ja-JP" altLang="en-US" sz="1600" kern="0" dirty="0">
                <a:latin typeface="BIZ UDPゴシック" panose="020B0400000000000000" pitchFamily="50" charset="-128"/>
                <a:ea typeface="BIZ UDPゴシック" panose="020B0400000000000000" pitchFamily="50" charset="-128"/>
              </a:rPr>
              <a:t>オンライン（</a:t>
            </a:r>
            <a:r>
              <a:rPr kumimoji="1" lang="en-US" altLang="ja-JP" sz="1600" kern="0" dirty="0">
                <a:latin typeface="BIZ UDPゴシック" panose="020B0400000000000000" pitchFamily="50" charset="-128"/>
                <a:ea typeface="BIZ UDPゴシック" panose="020B0400000000000000" pitchFamily="50" charset="-128"/>
              </a:rPr>
              <a:t>Zoom</a:t>
            </a:r>
            <a:r>
              <a:rPr kumimoji="1" lang="ja-JP" altLang="en-US" sz="1600" kern="0" dirty="0">
                <a:latin typeface="BIZ UDPゴシック" panose="020B0400000000000000" pitchFamily="50" charset="-128"/>
                <a:ea typeface="BIZ UDPゴシック" panose="020B0400000000000000" pitchFamily="50" charset="-128"/>
              </a:rPr>
              <a:t>）</a:t>
            </a:r>
            <a:endParaRPr kumimoji="1" lang="en-US" altLang="ja-JP" sz="1600" kern="0" dirty="0">
              <a:latin typeface="BIZ UDPゴシック" panose="020B0400000000000000" pitchFamily="50" charset="-128"/>
              <a:ea typeface="BIZ UDPゴシック" panose="020B0400000000000000" pitchFamily="50" charset="-128"/>
            </a:endParaRPr>
          </a:p>
        </p:txBody>
      </p:sp>
      <p:sp>
        <p:nvSpPr>
          <p:cNvPr id="22" name="正方形/長方形 21">
            <a:extLst>
              <a:ext uri="{FF2B5EF4-FFF2-40B4-BE49-F238E27FC236}">
                <a16:creationId xmlns:a16="http://schemas.microsoft.com/office/drawing/2014/main" id="{BA86F706-38BB-2A41-8D6D-B9314415C4EA}"/>
              </a:ext>
            </a:extLst>
          </p:cNvPr>
          <p:cNvSpPr/>
          <p:nvPr/>
        </p:nvSpPr>
        <p:spPr>
          <a:xfrm>
            <a:off x="406085" y="-60945"/>
            <a:ext cx="1375090" cy="543085"/>
          </a:xfrm>
          <a:prstGeom prst="rect">
            <a:avLst/>
          </a:prstGeom>
          <a:noFill/>
          <a:ln w="69850" cap="flat" cmpd="sng" algn="ctr">
            <a:noFill/>
            <a:prstDash val="solid"/>
            <a:miter lim="800000"/>
          </a:ln>
          <a:effectLst/>
        </p:spPr>
        <p:txBody>
          <a:bodyPr rtlCol="0" anchor="ctr"/>
          <a:lstStyle/>
          <a:p>
            <a:pPr lvl="0" defTabSz="914400">
              <a:spcAft>
                <a:spcPts val="600"/>
              </a:spcAft>
            </a:pPr>
            <a:endParaRPr kumimoji="1" lang="en-US" altLang="ja-JP" b="1" kern="0" dirty="0">
              <a:ln w="3175">
                <a:noFill/>
              </a:ln>
              <a:effectLst>
                <a:glow rad="50800">
                  <a:schemeClr val="bg1">
                    <a:alpha val="60000"/>
                  </a:schemeClr>
                </a:glow>
              </a:effectLst>
              <a:latin typeface="BIZ UDPゴシック" panose="020B0400000000000000" pitchFamily="50" charset="-128"/>
              <a:ea typeface="BIZ UDPゴシック" panose="020B0400000000000000" pitchFamily="50" charset="-128"/>
            </a:endParaRPr>
          </a:p>
        </p:txBody>
      </p:sp>
      <p:sp>
        <p:nvSpPr>
          <p:cNvPr id="2" name="四角形: 角を丸くする 1">
            <a:extLst>
              <a:ext uri="{FF2B5EF4-FFF2-40B4-BE49-F238E27FC236}">
                <a16:creationId xmlns:a16="http://schemas.microsoft.com/office/drawing/2014/main" id="{C375B61A-E520-442F-9DDC-806EE3AE318D}"/>
              </a:ext>
            </a:extLst>
          </p:cNvPr>
          <p:cNvSpPr/>
          <p:nvPr/>
        </p:nvSpPr>
        <p:spPr>
          <a:xfrm>
            <a:off x="727960" y="150065"/>
            <a:ext cx="614106" cy="269979"/>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rPr>
              <a:t>主催</a:t>
            </a:r>
          </a:p>
        </p:txBody>
      </p:sp>
      <p:sp>
        <p:nvSpPr>
          <p:cNvPr id="3" name="テキスト ボックス 2">
            <a:extLst>
              <a:ext uri="{FF2B5EF4-FFF2-40B4-BE49-F238E27FC236}">
                <a16:creationId xmlns:a16="http://schemas.microsoft.com/office/drawing/2014/main" id="{19C8B2C4-B046-4881-8437-7DD8BD7A42F8}"/>
              </a:ext>
            </a:extLst>
          </p:cNvPr>
          <p:cNvSpPr txBox="1"/>
          <p:nvPr/>
        </p:nvSpPr>
        <p:spPr>
          <a:xfrm>
            <a:off x="1310661" y="131165"/>
            <a:ext cx="771525" cy="307777"/>
          </a:xfrm>
          <a:prstGeom prst="rect">
            <a:avLst/>
          </a:prstGeom>
          <a:noFill/>
        </p:spPr>
        <p:txBody>
          <a:bodyPr wrap="square" rtlCol="0">
            <a:spAutoFit/>
          </a:bodyPr>
          <a:lstStyle/>
          <a:p>
            <a:r>
              <a:rPr kumimoji="1" lang="ja-JP" altLang="en-US" sz="1400" b="1" dirty="0">
                <a:latin typeface="ＭＳ ゴシック" panose="020B0609070205080204" pitchFamily="49" charset="-128"/>
                <a:ea typeface="ＭＳ ゴシック" panose="020B0609070205080204" pitchFamily="49" charset="-128"/>
              </a:rPr>
              <a:t>山梨県</a:t>
            </a:r>
          </a:p>
        </p:txBody>
      </p:sp>
      <p:sp>
        <p:nvSpPr>
          <p:cNvPr id="19" name="テキスト ボックス 18">
            <a:extLst>
              <a:ext uri="{FF2B5EF4-FFF2-40B4-BE49-F238E27FC236}">
                <a16:creationId xmlns:a16="http://schemas.microsoft.com/office/drawing/2014/main" id="{4CA1DBDA-A8FA-4562-8050-0CB647782777}"/>
              </a:ext>
            </a:extLst>
          </p:cNvPr>
          <p:cNvSpPr txBox="1"/>
          <p:nvPr/>
        </p:nvSpPr>
        <p:spPr>
          <a:xfrm>
            <a:off x="2814639" y="128252"/>
            <a:ext cx="2324100" cy="307777"/>
          </a:xfrm>
          <a:prstGeom prst="rect">
            <a:avLst/>
          </a:prstGeom>
          <a:noFill/>
        </p:spPr>
        <p:txBody>
          <a:bodyPr wrap="square" rtlCol="0">
            <a:spAutoFit/>
          </a:bodyPr>
          <a:lstStyle/>
          <a:p>
            <a:r>
              <a:rPr kumimoji="1" lang="en-US" altLang="ja-JP" sz="1400" b="1" dirty="0">
                <a:latin typeface="ＭＳ ゴシック" panose="020B0609070205080204" pitchFamily="49" charset="-128"/>
                <a:ea typeface="ＭＳ ゴシック" panose="020B0609070205080204" pitchFamily="49" charset="-128"/>
              </a:rPr>
              <a:t>(</a:t>
            </a:r>
            <a:r>
              <a:rPr kumimoji="1" lang="ja-JP" altLang="en-US" sz="1400" b="1" dirty="0">
                <a:latin typeface="ＭＳ ゴシック" panose="020B0609070205080204" pitchFamily="49" charset="-128"/>
                <a:ea typeface="ＭＳ ゴシック" panose="020B0609070205080204" pitchFamily="49" charset="-128"/>
              </a:rPr>
              <a:t>公財</a:t>
            </a:r>
            <a:r>
              <a:rPr kumimoji="1" lang="en-US" altLang="ja-JP" sz="1400" b="1" dirty="0">
                <a:latin typeface="ＭＳ ゴシック" panose="020B0609070205080204" pitchFamily="49" charset="-128"/>
                <a:ea typeface="ＭＳ ゴシック" panose="020B0609070205080204" pitchFamily="49" charset="-128"/>
              </a:rPr>
              <a:t>)</a:t>
            </a:r>
            <a:r>
              <a:rPr kumimoji="1" lang="ja-JP" altLang="en-US" sz="1400" b="1" dirty="0">
                <a:latin typeface="ＭＳ ゴシック" panose="020B0609070205080204" pitchFamily="49" charset="-128"/>
                <a:ea typeface="ＭＳ ゴシック" panose="020B0609070205080204" pitchFamily="49" charset="-128"/>
              </a:rPr>
              <a:t>山梨県国際交流協会</a:t>
            </a:r>
          </a:p>
        </p:txBody>
      </p:sp>
      <p:sp>
        <p:nvSpPr>
          <p:cNvPr id="28" name="正方形/長方形 27">
            <a:extLst>
              <a:ext uri="{FF2B5EF4-FFF2-40B4-BE49-F238E27FC236}">
                <a16:creationId xmlns:a16="http://schemas.microsoft.com/office/drawing/2014/main" id="{E2F89DE9-FC3A-4D6C-ABAC-2412F9FAEEF8}"/>
              </a:ext>
            </a:extLst>
          </p:cNvPr>
          <p:cNvSpPr/>
          <p:nvPr/>
        </p:nvSpPr>
        <p:spPr>
          <a:xfrm>
            <a:off x="188883" y="5416243"/>
            <a:ext cx="1078154" cy="380467"/>
          </a:xfrm>
          <a:prstGeom prst="rect">
            <a:avLst/>
          </a:prstGeom>
          <a:solidFill>
            <a:srgbClr val="537790"/>
          </a:solidFill>
          <a:ln w="69850" cap="flat" cmpd="sng" algn="ctr">
            <a:solidFill>
              <a:srgbClr val="53779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b="1" i="0" u="none" strike="noStrike" kern="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rPr>
              <a:t>講　　師</a:t>
            </a:r>
          </a:p>
        </p:txBody>
      </p:sp>
      <p:sp>
        <p:nvSpPr>
          <p:cNvPr id="30" name="テキスト ボックス 29">
            <a:extLst>
              <a:ext uri="{FF2B5EF4-FFF2-40B4-BE49-F238E27FC236}">
                <a16:creationId xmlns:a16="http://schemas.microsoft.com/office/drawing/2014/main" id="{04A111E3-06F5-4BCA-A84C-952707A98BAF}"/>
              </a:ext>
            </a:extLst>
          </p:cNvPr>
          <p:cNvSpPr txBox="1"/>
          <p:nvPr/>
        </p:nvSpPr>
        <p:spPr>
          <a:xfrm>
            <a:off x="1229266" y="5401174"/>
            <a:ext cx="1597995" cy="338554"/>
          </a:xfrm>
          <a:prstGeom prst="rect">
            <a:avLst/>
          </a:prstGeom>
          <a:noFill/>
        </p:spPr>
        <p:txBody>
          <a:bodyPr wrap="square" rtlCol="0">
            <a:spAutoFit/>
          </a:bodyPr>
          <a:lstStyle/>
          <a:p>
            <a:pPr lvl="0" defTabSz="914400">
              <a:spcBef>
                <a:spcPts val="600"/>
              </a:spcBef>
              <a:defRPr/>
            </a:pPr>
            <a:r>
              <a:rPr kumimoji="1" lang="ja-JP" altLang="en-US" sz="1600" kern="0" dirty="0">
                <a:latin typeface="BIZ UDPゴシック" panose="020B0400000000000000" pitchFamily="50" charset="-128"/>
                <a:ea typeface="BIZ UDPゴシック" panose="020B0400000000000000" pitchFamily="50" charset="-128"/>
              </a:rPr>
              <a:t>　市川雄資 氏</a:t>
            </a:r>
            <a:endParaRPr kumimoji="1" lang="en-US" altLang="ja-JP" sz="1600" kern="0" dirty="0">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8609B66D-1491-45AB-AD8B-14EB933B55C4}"/>
              </a:ext>
            </a:extLst>
          </p:cNvPr>
          <p:cNvSpPr txBox="1"/>
          <p:nvPr/>
        </p:nvSpPr>
        <p:spPr>
          <a:xfrm>
            <a:off x="788831" y="1569989"/>
            <a:ext cx="5280340" cy="872034"/>
          </a:xfrm>
          <a:prstGeom prst="rect">
            <a:avLst/>
          </a:prstGeom>
          <a:noFill/>
        </p:spPr>
        <p:txBody>
          <a:bodyPr wrap="square" rtlCol="0">
            <a:spAutoFit/>
          </a:bodyPr>
          <a:lstStyle/>
          <a:p>
            <a:pPr>
              <a:lnSpc>
                <a:spcPct val="107000"/>
              </a:lnSpc>
              <a:spcAft>
                <a:spcPts val="800"/>
              </a:spcAft>
              <a:buNone/>
            </a:pPr>
            <a:r>
              <a:rPr lang="ja-JP" altLang="en-US" sz="1200" b="1" kern="100" dirty="0">
                <a:effectLst/>
                <a:latin typeface="游明朝" panose="02020400000000000000" pitchFamily="18" charset="-128"/>
                <a:ea typeface="ＭＳ ゴシック" panose="020B0609070205080204" pitchFamily="49" charset="-128"/>
                <a:cs typeface="Times New Roman" panose="02020603050405020304" pitchFamily="18" charset="0"/>
              </a:rPr>
              <a:t>「</a:t>
            </a:r>
            <a:r>
              <a:rPr lang="ja-JP" altLang="ja-JP" sz="1200" b="1" kern="100" dirty="0">
                <a:effectLst/>
                <a:latin typeface="游明朝" panose="02020400000000000000" pitchFamily="18" charset="-128"/>
                <a:ea typeface="ＭＳ ゴシック" panose="020B0609070205080204" pitchFamily="49" charset="-128"/>
                <a:cs typeface="Times New Roman" panose="02020603050405020304" pitchFamily="18" charset="0"/>
              </a:rPr>
              <a:t>外国人材</a:t>
            </a:r>
            <a:r>
              <a:rPr lang="ja-JP" altLang="en-US" sz="1200" b="1" kern="100" dirty="0">
                <a:effectLst/>
                <a:latin typeface="游明朝" panose="02020400000000000000" pitchFamily="18" charset="-128"/>
                <a:ea typeface="ＭＳ ゴシック" panose="020B0609070205080204" pitchFamily="49" charset="-128"/>
                <a:cs typeface="Times New Roman" panose="02020603050405020304" pitchFamily="18" charset="0"/>
              </a:rPr>
              <a:t>の</a:t>
            </a:r>
            <a:r>
              <a:rPr lang="ja-JP" altLang="ja-JP" sz="1200" b="1" kern="100" dirty="0">
                <a:effectLst/>
                <a:latin typeface="游明朝" panose="02020400000000000000" pitchFamily="18" charset="-128"/>
                <a:ea typeface="ＭＳ ゴシック" panose="020B0609070205080204" pitchFamily="49" charset="-128"/>
                <a:cs typeface="Times New Roman" panose="02020603050405020304" pitchFamily="18" charset="0"/>
              </a:rPr>
              <a:t>受け入れ</a:t>
            </a:r>
            <a:r>
              <a:rPr lang="ja-JP" altLang="en-US" sz="1200" b="1" kern="100" dirty="0">
                <a:effectLst/>
                <a:latin typeface="游明朝" panose="02020400000000000000" pitchFamily="18" charset="-128"/>
                <a:ea typeface="ＭＳ ゴシック" panose="020B0609070205080204" pitchFamily="49" charset="-128"/>
                <a:cs typeface="Times New Roman" panose="02020603050405020304" pitchFamily="18" charset="0"/>
              </a:rPr>
              <a:t>を検討しているが、</a:t>
            </a:r>
            <a:r>
              <a:rPr lang="ja-JP" altLang="ja-JP" sz="1200" b="1" kern="100" dirty="0">
                <a:effectLst/>
                <a:latin typeface="游明朝" panose="02020400000000000000" pitchFamily="18" charset="-128"/>
                <a:ea typeface="ＭＳ ゴシック" panose="020B0609070205080204" pitchFamily="49" charset="-128"/>
                <a:cs typeface="Times New Roman" panose="02020603050405020304" pitchFamily="18" charset="0"/>
              </a:rPr>
              <a:t>制度</a:t>
            </a:r>
            <a:r>
              <a:rPr lang="ja-JP" altLang="en-US" sz="1200" b="1" kern="100" dirty="0">
                <a:effectLst/>
                <a:latin typeface="游明朝" panose="02020400000000000000" pitchFamily="18" charset="-128"/>
                <a:ea typeface="ＭＳ ゴシック" panose="020B0609070205080204" pitchFamily="49" charset="-128"/>
                <a:cs typeface="Times New Roman" panose="02020603050405020304" pitchFamily="18" charset="0"/>
              </a:rPr>
              <a:t>や</a:t>
            </a:r>
            <a:r>
              <a:rPr lang="ja-JP" altLang="ja-JP" sz="1200" b="1" kern="100" dirty="0">
                <a:effectLst/>
                <a:latin typeface="游明朝" panose="02020400000000000000" pitchFamily="18" charset="-128"/>
                <a:ea typeface="ＭＳ ゴシック" panose="020B0609070205080204" pitchFamily="49" charset="-128"/>
                <a:cs typeface="Times New Roman" panose="02020603050405020304" pitchFamily="18" charset="0"/>
              </a:rPr>
              <a:t>手続が</a:t>
            </a:r>
            <a:r>
              <a:rPr lang="ja-JP" altLang="en-US" sz="1200" b="1" kern="100" dirty="0">
                <a:effectLst/>
                <a:latin typeface="游明朝" panose="02020400000000000000" pitchFamily="18" charset="-128"/>
                <a:ea typeface="ＭＳ ゴシック" panose="020B0609070205080204" pitchFamily="49" charset="-128"/>
                <a:cs typeface="Times New Roman" panose="02020603050405020304" pitchFamily="18" charset="0"/>
              </a:rPr>
              <a:t>不安･･･</a:t>
            </a:r>
            <a:r>
              <a:rPr lang="ja-JP" altLang="ja-JP" sz="1200" b="1" kern="100" dirty="0">
                <a:effectLst/>
                <a:latin typeface="游明朝" panose="02020400000000000000" pitchFamily="18" charset="-128"/>
                <a:ea typeface="ＭＳ ゴシック" panose="020B0609070205080204" pitchFamily="49" charset="-128"/>
                <a:cs typeface="Times New Roman" panose="02020603050405020304" pitchFamily="18" charset="0"/>
              </a:rPr>
              <a:t>」など悩み</a:t>
            </a:r>
            <a:r>
              <a:rPr lang="ja-JP" altLang="en-US" sz="1200" b="1" kern="100" dirty="0">
                <a:effectLst/>
                <a:latin typeface="游明朝" panose="02020400000000000000" pitchFamily="18" charset="-128"/>
                <a:ea typeface="ＭＳ ゴシック" panose="020B0609070205080204" pitchFamily="49" charset="-128"/>
                <a:cs typeface="Times New Roman" panose="02020603050405020304" pitchFamily="18" charset="0"/>
              </a:rPr>
              <a:t>を</a:t>
            </a:r>
            <a:r>
              <a:rPr lang="ja-JP" altLang="ja-JP" sz="1200" b="1" kern="100" dirty="0">
                <a:effectLst/>
                <a:latin typeface="游明朝" panose="02020400000000000000" pitchFamily="18" charset="-128"/>
                <a:ea typeface="ＭＳ ゴシック" panose="020B0609070205080204" pitchFamily="49" charset="-128"/>
                <a:cs typeface="Times New Roman" panose="02020603050405020304" pitchFamily="18" charset="0"/>
              </a:rPr>
              <a:t>持つ企業は多いと思います。このセミナーでは、そんな悩みにお答えし、地元山梨</a:t>
            </a:r>
            <a:r>
              <a:rPr lang="ja-JP" altLang="en-US" sz="1200" b="1" kern="100" dirty="0">
                <a:effectLst/>
                <a:latin typeface="游明朝" panose="02020400000000000000" pitchFamily="18" charset="-128"/>
                <a:ea typeface="ＭＳ ゴシック" panose="020B0609070205080204" pitchFamily="49" charset="-128"/>
                <a:cs typeface="Times New Roman" panose="02020603050405020304" pitchFamily="18" charset="0"/>
              </a:rPr>
              <a:t>の実情</a:t>
            </a:r>
            <a:r>
              <a:rPr lang="ja-JP" altLang="ja-JP" sz="1200" b="1" kern="100" dirty="0">
                <a:effectLst/>
                <a:latin typeface="游明朝" panose="02020400000000000000" pitchFamily="18" charset="-128"/>
                <a:ea typeface="ＭＳ ゴシック" panose="020B0609070205080204" pitchFamily="49" charset="-128"/>
                <a:cs typeface="Times New Roman" panose="02020603050405020304" pitchFamily="18" charset="0"/>
              </a:rPr>
              <a:t>を</a:t>
            </a:r>
            <a:r>
              <a:rPr lang="ja-JP" altLang="en-US" sz="1200" b="1" kern="100" dirty="0">
                <a:effectLst/>
                <a:latin typeface="游明朝" panose="02020400000000000000" pitchFamily="18" charset="-128"/>
                <a:ea typeface="ＭＳ ゴシック" panose="020B0609070205080204" pitchFamily="49" charset="-128"/>
                <a:cs typeface="Times New Roman" panose="02020603050405020304" pitchFamily="18" charset="0"/>
              </a:rPr>
              <a:t>熟知した</a:t>
            </a:r>
            <a:r>
              <a:rPr lang="ja-JP" altLang="ja-JP" sz="1200" b="1" kern="100" dirty="0">
                <a:effectLst/>
                <a:latin typeface="游明朝" panose="02020400000000000000" pitchFamily="18" charset="-128"/>
                <a:ea typeface="ＭＳ ゴシック" panose="020B0609070205080204" pitchFamily="49" charset="-128"/>
                <a:cs typeface="Times New Roman" panose="02020603050405020304" pitchFamily="18" charset="0"/>
              </a:rPr>
              <a:t>講師が外国人材の受け入れに必要な基礎知識を具体例を交えながら分かりやすく解説します。</a:t>
            </a:r>
            <a:endParaRPr lang="ja-JP" altLang="ja-JP" sz="1200" b="1"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7" name="正方形/長方形 26">
            <a:extLst>
              <a:ext uri="{FF2B5EF4-FFF2-40B4-BE49-F238E27FC236}">
                <a16:creationId xmlns:a16="http://schemas.microsoft.com/office/drawing/2014/main" id="{5208A8FA-EB06-4B26-A418-FDB6C35E867F}"/>
              </a:ext>
            </a:extLst>
          </p:cNvPr>
          <p:cNvSpPr/>
          <p:nvPr/>
        </p:nvSpPr>
        <p:spPr>
          <a:xfrm>
            <a:off x="3159562" y="5601261"/>
            <a:ext cx="2297032" cy="1109837"/>
          </a:xfrm>
          <a:prstGeom prst="rect">
            <a:avLst/>
          </a:prstGeom>
          <a:noFill/>
          <a:ln cmpd="sng">
            <a:noFill/>
          </a:ln>
        </p:spPr>
        <p:style>
          <a:lnRef idx="2">
            <a:schemeClr val="accent6"/>
          </a:lnRef>
          <a:fillRef idx="1">
            <a:schemeClr val="lt1"/>
          </a:fillRef>
          <a:effectRef idx="0">
            <a:schemeClr val="accent6"/>
          </a:effectRef>
          <a:fontRef idx="minor">
            <a:schemeClr val="dk1"/>
          </a:fontRef>
        </p:style>
        <p:txBody>
          <a:bodyPr rtlCol="0" anchor="t" anchorCtr="0"/>
          <a:lstStyle/>
          <a:p>
            <a:endParaRPr lang="ja-JP" altLang="ja-JP" sz="1100" dirty="0">
              <a:latin typeface="BIZ UDPゴシック" panose="020B0400000000000000" pitchFamily="50" charset="-128"/>
              <a:ea typeface="BIZ UDPゴシック" panose="020B0400000000000000" pitchFamily="50" charset="-128"/>
            </a:endParaRPr>
          </a:p>
        </p:txBody>
      </p:sp>
      <p:sp>
        <p:nvSpPr>
          <p:cNvPr id="29" name="テキスト ボックス 28">
            <a:extLst>
              <a:ext uri="{FF2B5EF4-FFF2-40B4-BE49-F238E27FC236}">
                <a16:creationId xmlns:a16="http://schemas.microsoft.com/office/drawing/2014/main" id="{2561436B-934F-42B1-8AEC-E6B551D921C0}"/>
              </a:ext>
            </a:extLst>
          </p:cNvPr>
          <p:cNvSpPr txBox="1"/>
          <p:nvPr/>
        </p:nvSpPr>
        <p:spPr>
          <a:xfrm>
            <a:off x="788829" y="827485"/>
            <a:ext cx="5820231" cy="707886"/>
          </a:xfrm>
          <a:prstGeom prst="rect">
            <a:avLst/>
          </a:prstGeom>
          <a:noFill/>
        </p:spPr>
        <p:txBody>
          <a:bodyPr wrap="square" rtlCol="0">
            <a:spAutoFit/>
          </a:bodyPr>
          <a:lstStyle/>
          <a:p>
            <a:pPr lvl="0" defTabSz="914400">
              <a:defRPr/>
            </a:pPr>
            <a:r>
              <a:rPr lang="ja-JP" altLang="ja-JP" sz="2000" b="1" dirty="0">
                <a:effectLst/>
                <a:latin typeface="BIZ UDPゴシック" panose="020B0400000000000000" pitchFamily="50" charset="-128"/>
                <a:ea typeface="BIZ UDPゴシック" panose="020B0400000000000000" pitchFamily="50" charset="-128"/>
                <a:cs typeface="Times New Roman" panose="02020603050405020304" pitchFamily="18" charset="0"/>
              </a:rPr>
              <a:t>はじめての外国人材</a:t>
            </a:r>
            <a:r>
              <a:rPr lang="ja-JP" altLang="en-US" sz="2000" b="1" dirty="0">
                <a:effectLst/>
                <a:latin typeface="BIZ UDPゴシック" panose="020B0400000000000000" pitchFamily="50" charset="-128"/>
                <a:ea typeface="BIZ UDPゴシック" panose="020B0400000000000000" pitchFamily="50" charset="-128"/>
                <a:cs typeface="Times New Roman" panose="02020603050405020304" pitchFamily="18" charset="0"/>
              </a:rPr>
              <a:t>　入門編</a:t>
            </a:r>
            <a:endParaRPr lang="en-US" altLang="ja-JP" sz="2000" b="1"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lvl="0" defTabSz="914400">
              <a:defRPr/>
            </a:pPr>
            <a:r>
              <a:rPr lang="ja-JP" altLang="en-US" sz="2000" b="1"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2000" b="1" dirty="0">
                <a:effectLst/>
                <a:latin typeface="BIZ UDPゴシック" panose="020B0400000000000000" pitchFamily="50" charset="-128"/>
                <a:ea typeface="BIZ UDPゴシック" panose="020B0400000000000000" pitchFamily="50" charset="-128"/>
                <a:cs typeface="Times New Roman" panose="02020603050405020304" pitchFamily="18" charset="0"/>
              </a:rPr>
              <a:t>押さえておきたい基礎知識</a:t>
            </a:r>
            <a:r>
              <a:rPr lang="ja-JP" altLang="en-US" sz="2000" b="1" dirty="0">
                <a:latin typeface="BIZ UDPゴシック" panose="020B0400000000000000" pitchFamily="50" charset="-128"/>
                <a:ea typeface="BIZ UDPゴシック" panose="020B0400000000000000" pitchFamily="50" charset="-128"/>
                <a:cs typeface="Times New Roman" panose="02020603050405020304" pitchFamily="18" charset="0"/>
              </a:rPr>
              <a:t>～</a:t>
            </a:r>
            <a:endParaRPr kumimoji="1" lang="en-US" altLang="ja-JP" b="1" kern="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pic>
        <p:nvPicPr>
          <p:cNvPr id="23" name="図 22">
            <a:extLst>
              <a:ext uri="{FF2B5EF4-FFF2-40B4-BE49-F238E27FC236}">
                <a16:creationId xmlns:a16="http://schemas.microsoft.com/office/drawing/2014/main" id="{358A0E04-16A0-B62A-5052-4550D288AF4C}"/>
              </a:ext>
            </a:extLst>
          </p:cNvPr>
          <p:cNvPicPr>
            <a:picLocks noChangeAspect="1"/>
          </p:cNvPicPr>
          <p:nvPr/>
        </p:nvPicPr>
        <p:blipFill>
          <a:blip r:embed="rId5"/>
          <a:stretch>
            <a:fillRect/>
          </a:stretch>
        </p:blipFill>
        <p:spPr>
          <a:xfrm>
            <a:off x="5258320" y="5424166"/>
            <a:ext cx="1080795" cy="1188217"/>
          </a:xfrm>
          <a:prstGeom prst="rect">
            <a:avLst/>
          </a:prstGeom>
        </p:spPr>
      </p:pic>
      <p:pic>
        <p:nvPicPr>
          <p:cNvPr id="4" name="図 3" descr="QR コード&#10;&#10;AI 生成コンテンツは誤りを含む可能性があります。">
            <a:extLst>
              <a:ext uri="{FF2B5EF4-FFF2-40B4-BE49-F238E27FC236}">
                <a16:creationId xmlns:a16="http://schemas.microsoft.com/office/drawing/2014/main" id="{FBA63D3F-0B42-BC0F-E8D2-76D77DB5A014}"/>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V="1">
            <a:off x="5528771" y="7477690"/>
            <a:ext cx="685800" cy="685800"/>
          </a:xfrm>
          <a:prstGeom prst="rect">
            <a:avLst/>
          </a:prstGeom>
          <a:noFill/>
          <a:ln>
            <a:noFill/>
          </a:ln>
        </p:spPr>
      </p:pic>
      <p:sp>
        <p:nvSpPr>
          <p:cNvPr id="10" name="テキスト ボックス 9">
            <a:extLst>
              <a:ext uri="{FF2B5EF4-FFF2-40B4-BE49-F238E27FC236}">
                <a16:creationId xmlns:a16="http://schemas.microsoft.com/office/drawing/2014/main" id="{0F3AEEC3-C3D2-BF41-8487-D723343318A1}"/>
              </a:ext>
            </a:extLst>
          </p:cNvPr>
          <p:cNvSpPr txBox="1"/>
          <p:nvPr/>
        </p:nvSpPr>
        <p:spPr>
          <a:xfrm>
            <a:off x="1370845" y="5725725"/>
            <a:ext cx="4095933" cy="1015663"/>
          </a:xfrm>
          <a:prstGeom prst="rect">
            <a:avLst/>
          </a:prstGeom>
          <a:noFill/>
        </p:spPr>
        <p:txBody>
          <a:bodyPr wrap="square" rtlCol="0">
            <a:spAutoFit/>
          </a:bodyPr>
          <a:lstStyle/>
          <a:p>
            <a:r>
              <a:rPr lang="ja-JP" altLang="ja-JP" sz="1400" dirty="0">
                <a:latin typeface="BIZ UDPゴシック" panose="020B0400000000000000" pitchFamily="50" charset="-128"/>
                <a:ea typeface="BIZ UDPゴシック" panose="020B0400000000000000" pitchFamily="50" charset="-128"/>
              </a:rPr>
              <a:t>行政書士市川雄資事務所 代表</a:t>
            </a:r>
            <a:r>
              <a:rPr lang="en-US" altLang="ja-JP" sz="1400" dirty="0">
                <a:latin typeface="BIZ UDPゴシック" panose="020B0400000000000000" pitchFamily="50" charset="-128"/>
                <a:ea typeface="BIZ UDPゴシック" panose="020B0400000000000000" pitchFamily="50" charset="-128"/>
              </a:rPr>
              <a:t>/</a:t>
            </a:r>
            <a:r>
              <a:rPr lang="ja-JP" altLang="ja-JP" sz="1400" dirty="0">
                <a:latin typeface="BIZ UDPゴシック" panose="020B0400000000000000" pitchFamily="50" charset="-128"/>
                <a:ea typeface="BIZ UDPゴシック" panose="020B0400000000000000" pitchFamily="50" charset="-128"/>
              </a:rPr>
              <a:t>特定行政書士　　　　　　　　　　　　　　　　　　　　　　　　　　　　　　　　　　　　</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山梨県行政書士会 理事</a:t>
            </a:r>
            <a:endParaRPr lang="en-US" altLang="ja-JP" sz="1400" dirty="0">
              <a:latin typeface="BIZ UDPゴシック" panose="020B0400000000000000" pitchFamily="50" charset="-128"/>
              <a:ea typeface="BIZ UDPゴシック" panose="020B0400000000000000" pitchFamily="50" charset="-128"/>
            </a:endParaRPr>
          </a:p>
          <a:p>
            <a:r>
              <a:rPr lang="ja-JP" altLang="ja-JP" sz="1400" dirty="0">
                <a:latin typeface="BIZ UDPゴシック" panose="020B0400000000000000" pitchFamily="50" charset="-128"/>
                <a:ea typeface="BIZ UDPゴシック" panose="020B0400000000000000" pitchFamily="50" charset="-128"/>
              </a:rPr>
              <a:t>山梨労働局　外国人</a:t>
            </a:r>
            <a:r>
              <a:rPr lang="ja-JP" altLang="en-US" sz="1400" dirty="0">
                <a:latin typeface="BIZ UDPゴシック" panose="020B0400000000000000" pitchFamily="50" charset="-128"/>
                <a:ea typeface="BIZ UDPゴシック" panose="020B0400000000000000" pitchFamily="50" charset="-128"/>
              </a:rPr>
              <a:t>雇用</a:t>
            </a:r>
            <a:r>
              <a:rPr lang="ja-JP" altLang="ja-JP" sz="1400" dirty="0">
                <a:latin typeface="BIZ UDPゴシック" panose="020B0400000000000000" pitchFamily="50" charset="-128"/>
                <a:ea typeface="BIZ UDPゴシック" panose="020B0400000000000000" pitchFamily="50" charset="-128"/>
              </a:rPr>
              <a:t>管理アドバイザー　　　　　　　　　　　　　　やまなし外国人相談支援センター アドバイザー</a:t>
            </a:r>
            <a:r>
              <a:rPr lang="ja-JP" altLang="ja-JP" sz="1400" dirty="0"/>
              <a:t>　</a:t>
            </a:r>
            <a:r>
              <a:rPr lang="ja-JP" altLang="ja-JP" dirty="0"/>
              <a:t>　　</a:t>
            </a:r>
            <a:endParaRPr kumimoji="1" lang="ja-JP" altLang="en-US" dirty="0"/>
          </a:p>
        </p:txBody>
      </p:sp>
      <p:sp>
        <p:nvSpPr>
          <p:cNvPr id="13" name="テキスト ボックス 12">
            <a:extLst>
              <a:ext uri="{FF2B5EF4-FFF2-40B4-BE49-F238E27FC236}">
                <a16:creationId xmlns:a16="http://schemas.microsoft.com/office/drawing/2014/main" id="{2988922E-D38F-C9E0-9D84-2333FA432B75}"/>
              </a:ext>
            </a:extLst>
          </p:cNvPr>
          <p:cNvSpPr txBox="1"/>
          <p:nvPr/>
        </p:nvSpPr>
        <p:spPr>
          <a:xfrm>
            <a:off x="1316051" y="4337325"/>
            <a:ext cx="2565069" cy="913070"/>
          </a:xfrm>
          <a:prstGeom prst="rect">
            <a:avLst/>
          </a:prstGeom>
          <a:noFill/>
        </p:spPr>
        <p:txBody>
          <a:bodyPr wrap="square" rtlCol="0">
            <a:spAutoFit/>
          </a:bodyPr>
          <a:lstStyle/>
          <a:p>
            <a:pPr indent="63500" algn="just">
              <a:lnSpc>
                <a:spcPts val="1600"/>
              </a:lnSpc>
              <a:buNone/>
            </a:pPr>
            <a:r>
              <a:rPr lang="ja-JP" altLang="ja-JP" sz="13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①県内の外国人の在留状況</a:t>
            </a:r>
          </a:p>
          <a:p>
            <a:pPr indent="63500" algn="l">
              <a:lnSpc>
                <a:spcPts val="1600"/>
              </a:lnSpc>
              <a:buNone/>
            </a:pPr>
            <a:r>
              <a:rPr lang="ja-JP" altLang="ja-JP" sz="13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②在留資格とは</a:t>
            </a:r>
          </a:p>
          <a:p>
            <a:pPr indent="63500" algn="l">
              <a:lnSpc>
                <a:spcPts val="1600"/>
              </a:lnSpc>
              <a:buNone/>
            </a:pPr>
            <a:r>
              <a:rPr lang="ja-JP" altLang="ja-JP" sz="13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③身分系の在留資格について</a:t>
            </a:r>
          </a:p>
          <a:p>
            <a:pPr indent="63500" algn="l">
              <a:lnSpc>
                <a:spcPts val="1600"/>
              </a:lnSpc>
              <a:buNone/>
            </a:pPr>
            <a:r>
              <a:rPr lang="ja-JP" altLang="ja-JP" sz="13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④就労系の在留資格について</a:t>
            </a:r>
          </a:p>
        </p:txBody>
      </p:sp>
      <p:sp>
        <p:nvSpPr>
          <p:cNvPr id="17" name="テキスト ボックス 16">
            <a:extLst>
              <a:ext uri="{FF2B5EF4-FFF2-40B4-BE49-F238E27FC236}">
                <a16:creationId xmlns:a16="http://schemas.microsoft.com/office/drawing/2014/main" id="{169D722A-99A3-B5D0-3E0F-D54A5EB1E8A2}"/>
              </a:ext>
            </a:extLst>
          </p:cNvPr>
          <p:cNvSpPr txBox="1"/>
          <p:nvPr/>
        </p:nvSpPr>
        <p:spPr>
          <a:xfrm>
            <a:off x="3748344" y="4311203"/>
            <a:ext cx="2860716" cy="892552"/>
          </a:xfrm>
          <a:prstGeom prst="rect">
            <a:avLst/>
          </a:prstGeom>
          <a:noFill/>
        </p:spPr>
        <p:txBody>
          <a:bodyPr wrap="square" rtlCol="0">
            <a:spAutoFit/>
          </a:bodyPr>
          <a:lstStyle/>
          <a:p>
            <a:r>
              <a:rPr lang="ja-JP" altLang="ja-JP" sz="1300" dirty="0">
                <a:latin typeface="BIZ UDPゴシック" panose="020B0400000000000000" pitchFamily="50" charset="-128"/>
                <a:ea typeface="BIZ UDPゴシック" panose="020B0400000000000000" pitchFamily="50" charset="-128"/>
              </a:rPr>
              <a:t>⑤外国人材受け入れまでの流れ・</a:t>
            </a:r>
            <a:r>
              <a:rPr lang="ja-JP" altLang="en-US" sz="1300" dirty="0">
                <a:latin typeface="BIZ UDPゴシック" panose="020B0400000000000000" pitchFamily="50" charset="-128"/>
                <a:ea typeface="BIZ UDPゴシック" panose="020B0400000000000000" pitchFamily="50" charset="-128"/>
              </a:rPr>
              <a:t>　</a:t>
            </a:r>
            <a:endParaRPr lang="en-US" altLang="ja-JP" sz="1300" dirty="0">
              <a:latin typeface="BIZ UDPゴシック" panose="020B0400000000000000" pitchFamily="50" charset="-128"/>
              <a:ea typeface="BIZ UDPゴシック" panose="020B0400000000000000" pitchFamily="50" charset="-128"/>
            </a:endParaRPr>
          </a:p>
          <a:p>
            <a:r>
              <a:rPr lang="ja-JP" altLang="en-US" sz="1300" dirty="0">
                <a:latin typeface="BIZ UDPゴシック" panose="020B0400000000000000" pitchFamily="50" charset="-128"/>
                <a:ea typeface="BIZ UDPゴシック" panose="020B0400000000000000" pitchFamily="50" charset="-128"/>
              </a:rPr>
              <a:t>　 </a:t>
            </a:r>
            <a:r>
              <a:rPr lang="ja-JP" altLang="ja-JP" sz="1300" dirty="0">
                <a:latin typeface="BIZ UDPゴシック" panose="020B0400000000000000" pitchFamily="50" charset="-128"/>
                <a:ea typeface="BIZ UDPゴシック" panose="020B0400000000000000" pitchFamily="50" charset="-128"/>
              </a:rPr>
              <a:t>採用時の留意点</a:t>
            </a:r>
          </a:p>
          <a:p>
            <a:r>
              <a:rPr lang="ja-JP" altLang="ja-JP" sz="1300" dirty="0">
                <a:latin typeface="BIZ UDPゴシック" panose="020B0400000000000000" pitchFamily="50" charset="-128"/>
                <a:ea typeface="BIZ UDPゴシック" panose="020B0400000000000000" pitchFamily="50" charset="-128"/>
              </a:rPr>
              <a:t>⑥入管への提出書類について</a:t>
            </a:r>
          </a:p>
          <a:p>
            <a:r>
              <a:rPr lang="ja-JP" altLang="ja-JP" sz="1300" dirty="0">
                <a:latin typeface="BIZ UDPゴシック" panose="020B0400000000000000" pitchFamily="50" charset="-128"/>
                <a:ea typeface="BIZ UDPゴシック" panose="020B0400000000000000" pitchFamily="50" charset="-128"/>
              </a:rPr>
              <a:t>⑦よくある質問、相談紹介等</a:t>
            </a:r>
          </a:p>
        </p:txBody>
      </p:sp>
    </p:spTree>
    <p:extLst>
      <p:ext uri="{BB962C8B-B14F-4D97-AF65-F5344CB8AC3E}">
        <p14:creationId xmlns:p14="http://schemas.microsoft.com/office/powerpoint/2010/main" val="5922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F48C3A84-A13D-464C-94C9-0CAF0F67FA75}"/>
              </a:ext>
            </a:extLst>
          </p:cNvPr>
          <p:cNvSpPr/>
          <p:nvPr/>
        </p:nvSpPr>
        <p:spPr>
          <a:xfrm>
            <a:off x="647700" y="1771650"/>
            <a:ext cx="5695950" cy="28765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B6A04F47-D088-46F5-8A68-B2E7A5094694}"/>
              </a:ext>
            </a:extLst>
          </p:cNvPr>
          <p:cNvSpPr/>
          <p:nvPr/>
        </p:nvSpPr>
        <p:spPr>
          <a:xfrm>
            <a:off x="371476" y="105520"/>
            <a:ext cx="6138862" cy="9409956"/>
          </a:xfrm>
          <a:prstGeom prst="rect">
            <a:avLst/>
          </a:prstGeom>
          <a:ln>
            <a:solidFill>
              <a:schemeClr val="tx1"/>
            </a:solidFill>
          </a:ln>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spcAft>
                <a:spcPts val="0"/>
              </a:spcAft>
            </a:pPr>
            <a:r>
              <a:rPr lang="en-US" altLang="ja-JP" b="1" u="sng" kern="0" dirty="0">
                <a:solidFill>
                  <a:srgbClr val="000000"/>
                </a:solidFill>
                <a:latin typeface="ＭＳ ゴシック" panose="020B0609070205080204" pitchFamily="49" charset="-128"/>
                <a:ea typeface="ＭＳ 明朝" panose="02020609040205080304" pitchFamily="17" charset="-128"/>
                <a:cs typeface="Times New Roman" panose="02020603050405020304" pitchFamily="18" charset="0"/>
              </a:rPr>
              <a:t>FAX</a:t>
            </a:r>
            <a:r>
              <a:rPr lang="ja-JP" altLang="ja-JP" b="1" u="sng" kern="0" dirty="0">
                <a:solidFill>
                  <a:srgbClr val="000000"/>
                </a:solidFill>
                <a:latin typeface="Century" panose="02040604050505020304" pitchFamily="18" charset="0"/>
                <a:ea typeface="ＭＳ ゴシック" panose="020B0609070205080204" pitchFamily="49" charset="-128"/>
                <a:cs typeface="ＭＳ 明朝" panose="02020609040205080304" pitchFamily="17" charset="-128"/>
              </a:rPr>
              <a:t>：</a:t>
            </a:r>
            <a:r>
              <a:rPr lang="en-US" altLang="ja-JP" b="1" u="sng"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055-228-5473</a:t>
            </a:r>
          </a:p>
          <a:p>
            <a:pPr algn="just">
              <a:spcAft>
                <a:spcPts val="0"/>
              </a:spcAft>
            </a:pPr>
            <a:r>
              <a:rPr lang="en-US" altLang="ja-JP" b="1" u="sng" kern="0" dirty="0">
                <a:solidFill>
                  <a:srgbClr val="000000"/>
                </a:solidFill>
                <a:latin typeface="ＭＳ ゴシック" panose="020B0609070205080204" pitchFamily="49" charset="-128"/>
                <a:ea typeface="ＭＳ 明朝" panose="02020609040205080304" pitchFamily="17" charset="-128"/>
                <a:cs typeface="ＭＳ 明朝" panose="02020609040205080304" pitchFamily="17" charset="-128"/>
              </a:rPr>
              <a:t>E-mail</a:t>
            </a:r>
            <a:r>
              <a:rPr lang="ja-JP" altLang="ja-JP" b="1" u="sng" kern="0" dirty="0">
                <a:solidFill>
                  <a:srgbClr val="000000"/>
                </a:solidFill>
                <a:latin typeface="Century" panose="02040604050505020304" pitchFamily="18" charset="0"/>
                <a:ea typeface="ＭＳ ゴシック" panose="020B0609070205080204" pitchFamily="49" charset="-128"/>
                <a:cs typeface="ＭＳ 明朝" panose="02020609040205080304" pitchFamily="17" charset="-128"/>
              </a:rPr>
              <a:t>：</a:t>
            </a:r>
            <a:r>
              <a:rPr lang="en-US" altLang="ja-JP" b="1" u="sng"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hlinkClick r:id="rId3"/>
              </a:rPr>
              <a:t>y-sodan@yia.or.jp</a:t>
            </a:r>
            <a:endParaRPr lang="en-US" altLang="ja-JP" b="1" u="sng"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endParaRPr>
          </a:p>
          <a:p>
            <a:pPr algn="just">
              <a:spcAft>
                <a:spcPts val="0"/>
              </a:spcAft>
            </a:pPr>
            <a:r>
              <a:rPr lang="ja-JP" altLang="en-US" sz="11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1400" kern="100" dirty="0">
                <a:latin typeface="ＭＳ 明朝" panose="02020609040205080304" pitchFamily="17" charset="-128"/>
                <a:ea typeface="ＭＳ 明朝" panose="02020609040205080304" pitchFamily="17" charset="-128"/>
                <a:cs typeface="Times New Roman" panose="02020603050405020304" pitchFamily="18" charset="0"/>
              </a:rPr>
              <a:t>やまなし外国人相談支援センター</a:t>
            </a:r>
            <a:r>
              <a:rPr lang="ja-JP" altLang="en-US" sz="11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1400" kern="0" spc="10" dirty="0">
                <a:solidFill>
                  <a:srgbClr val="000000"/>
                </a:solidFill>
                <a:latin typeface="Century" panose="02040604050505020304" pitchFamily="18" charset="0"/>
                <a:ea typeface="ＭＳ 明朝" panose="02020609040205080304" pitchFamily="17" charset="-128"/>
                <a:cs typeface="Times New Roman" panose="02020603050405020304" pitchFamily="18" charset="0"/>
              </a:rPr>
              <a:t>上島宛</a:t>
            </a:r>
            <a:endParaRPr lang="ja-JP" altLang="ja-JP" sz="1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spcAft>
                <a:spcPts val="0"/>
              </a:spcAft>
            </a:pPr>
            <a:r>
              <a:rPr lang="ja-JP" altLang="ja-JP" sz="1400" kern="0" spc="10" dirty="0">
                <a:solidFill>
                  <a:srgbClr val="000000"/>
                </a:solidFill>
                <a:latin typeface="Century" panose="02040604050505020304" pitchFamily="18" charset="0"/>
                <a:ea typeface="ＭＳ 明朝" panose="02020609040205080304" pitchFamily="17" charset="-128"/>
                <a:cs typeface="Times New Roman" panose="02020603050405020304" pitchFamily="18" charset="0"/>
              </a:rPr>
              <a:t>　　</a:t>
            </a:r>
            <a:r>
              <a:rPr lang="ja-JP" altLang="en-US" sz="1400" kern="0" spc="10" dirty="0">
                <a:solidFill>
                  <a:srgbClr val="000000"/>
                </a:solidFill>
                <a:latin typeface="Century" panose="02040604050505020304" pitchFamily="18" charset="0"/>
                <a:ea typeface="ＭＳ 明朝" panose="02020609040205080304" pitchFamily="17" charset="-128"/>
                <a:cs typeface="Times New Roman" panose="02020603050405020304" pitchFamily="18" charset="0"/>
              </a:rPr>
              <a:t>　（（公財）山梨県国際交流協会</a:t>
            </a:r>
            <a:r>
              <a:rPr lang="ja-JP" altLang="ja-JP" sz="1400" kern="0" spc="10" dirty="0">
                <a:solidFill>
                  <a:srgbClr val="000000"/>
                </a:solidFill>
                <a:latin typeface="Century" panose="02040604050505020304" pitchFamily="18" charset="0"/>
                <a:ea typeface="ＭＳ 明朝" panose="02020609040205080304" pitchFamily="17" charset="-128"/>
                <a:cs typeface="Times New Roman" panose="02020603050405020304" pitchFamily="18" charset="0"/>
              </a:rPr>
              <a:t>）</a:t>
            </a:r>
            <a:endParaRPr lang="en-US" altLang="ja-JP" sz="1400" kern="0" spc="10" dirty="0">
              <a:solidFill>
                <a:srgbClr val="000000"/>
              </a:solidFill>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en-US" altLang="ja-JP" sz="1400" kern="0" spc="10" dirty="0">
                <a:solidFill>
                  <a:srgbClr val="000000"/>
                </a:solidFill>
                <a:latin typeface="ＭＳ 明朝" panose="02020609040205080304" pitchFamily="17" charset="-128"/>
                <a:ea typeface="ＭＳ 明朝" panose="02020609040205080304" pitchFamily="17" charset="-128"/>
                <a:cs typeface="Times New Roman" panose="02020603050405020304" pitchFamily="18" charset="0"/>
              </a:rPr>
              <a:t>  </a:t>
            </a: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lvl="0" defTabSz="914400">
              <a:defRPr/>
            </a:pPr>
            <a:r>
              <a:rPr kumimoji="1" lang="ja-JP" altLang="en-US" b="1" dirty="0">
                <a:latin typeface="ＭＳ 明朝" panose="02020609040205080304" pitchFamily="17" charset="-128"/>
                <a:ea typeface="ＭＳ 明朝" panose="02020609040205080304" pitchFamily="17" charset="-128"/>
              </a:rPr>
              <a:t>　　 </a:t>
            </a:r>
            <a:r>
              <a:rPr kumimoji="1" lang="en-US" altLang="ja-JP" b="1" dirty="0">
                <a:latin typeface="ＭＳ 明朝" panose="02020609040205080304" pitchFamily="17" charset="-128"/>
                <a:ea typeface="ＭＳ 明朝" panose="02020609040205080304" pitchFamily="17" charset="-128"/>
              </a:rPr>
              <a:t>【</a:t>
            </a:r>
            <a:r>
              <a:rPr kumimoji="1" lang="ja-JP" altLang="en-US" sz="1600" b="1" dirty="0">
                <a:latin typeface="ＭＳ 明朝" panose="02020609040205080304" pitchFamily="17" charset="-128"/>
                <a:ea typeface="ＭＳ 明朝" panose="02020609040205080304" pitchFamily="17" charset="-128"/>
              </a:rPr>
              <a:t>外国人材活用セミナー</a:t>
            </a:r>
            <a:r>
              <a:rPr kumimoji="1" lang="en-US" altLang="ja-JP" sz="1600" b="1" dirty="0">
                <a:latin typeface="ＭＳ 明朝" panose="02020609040205080304" pitchFamily="17" charset="-128"/>
                <a:ea typeface="ＭＳ 明朝" panose="02020609040205080304" pitchFamily="17" charset="-128"/>
              </a:rPr>
              <a:t>Ⅰ】</a:t>
            </a:r>
          </a:p>
          <a:p>
            <a:pPr lvl="0" defTabSz="914400">
              <a:defRPr/>
            </a:pPr>
            <a:r>
              <a:rPr kumimoji="1" lang="ja-JP" altLang="en-US" b="1" dirty="0">
                <a:latin typeface="ＭＳ 明朝" panose="02020609040205080304" pitchFamily="17" charset="-128"/>
                <a:ea typeface="ＭＳ 明朝" panose="02020609040205080304" pitchFamily="17" charset="-128"/>
              </a:rPr>
              <a:t>　　　</a:t>
            </a:r>
            <a:r>
              <a:rPr kumimoji="1" lang="ja-JP" altLang="en-US" sz="2000" b="1" dirty="0">
                <a:latin typeface="ＭＳ 明朝" panose="02020609040205080304" pitchFamily="17" charset="-128"/>
                <a:ea typeface="ＭＳ 明朝" panose="02020609040205080304" pitchFamily="17" charset="-128"/>
              </a:rPr>
              <a:t>はじめての外国人材 入門編</a:t>
            </a:r>
            <a:endParaRPr kumimoji="1" lang="en-US" altLang="ja-JP" sz="2000" b="1" dirty="0">
              <a:latin typeface="ＭＳ 明朝" panose="02020609040205080304" pitchFamily="17" charset="-128"/>
              <a:ea typeface="ＭＳ 明朝" panose="02020609040205080304" pitchFamily="17" charset="-128"/>
            </a:endParaRPr>
          </a:p>
          <a:p>
            <a:pPr lvl="0" defTabSz="914400">
              <a:defRPr/>
            </a:pPr>
            <a:r>
              <a:rPr kumimoji="1" lang="ja-JP" altLang="en-US" sz="2000" b="1" dirty="0">
                <a:latin typeface="ＭＳ 明朝" panose="02020609040205080304" pitchFamily="17" charset="-128"/>
                <a:ea typeface="ＭＳ 明朝" panose="02020609040205080304" pitchFamily="17" charset="-128"/>
              </a:rPr>
              <a:t>　　　　　　　　～押さえておきたい基礎知識～</a:t>
            </a:r>
            <a:endParaRPr kumimoji="1" lang="en-US" altLang="ja-JP" sz="2000" b="1" dirty="0">
              <a:latin typeface="ＭＳ 明朝" panose="02020609040205080304" pitchFamily="17" charset="-128"/>
              <a:ea typeface="ＭＳ 明朝" panose="02020609040205080304" pitchFamily="17" charset="-128"/>
            </a:endParaRPr>
          </a:p>
          <a:p>
            <a:pPr lvl="0" defTabSz="914400">
              <a:defRPr/>
            </a:pPr>
            <a:r>
              <a:rPr kumimoji="1" lang="ja-JP" altLang="en-US" sz="1400" b="1"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　　　　　　　</a:t>
            </a:r>
            <a:r>
              <a:rPr lang="ja-JP" altLang="ja-JP" sz="1400" b="1"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a:t>
            </a:r>
            <a:r>
              <a:rPr lang="ja-JP" altLang="en-US" sz="1400" b="1"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２０２５</a:t>
            </a:r>
            <a:r>
              <a:rPr lang="ja-JP" altLang="ja-JP" sz="1400" b="1"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年</a:t>
            </a:r>
            <a:r>
              <a:rPr lang="ja-JP" altLang="en-US" sz="1400" b="1"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１１</a:t>
            </a:r>
            <a:r>
              <a:rPr lang="ja-JP" altLang="ja-JP" sz="1400" b="1"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月</a:t>
            </a:r>
            <a:r>
              <a:rPr lang="ja-JP" altLang="en-US" sz="1400" b="1"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２８</a:t>
            </a:r>
            <a:r>
              <a:rPr lang="ja-JP" altLang="ja-JP" sz="1400" b="1"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日</a:t>
            </a:r>
            <a:r>
              <a:rPr lang="en-US" altLang="ja-JP" sz="1400" b="1"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a:t>
            </a:r>
            <a:r>
              <a:rPr lang="ja-JP" altLang="en-US" sz="1400" b="1"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金</a:t>
            </a:r>
            <a:r>
              <a:rPr lang="en-US" altLang="ja-JP" sz="1400" b="1"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)14:00</a:t>
            </a:r>
            <a:r>
              <a:rPr lang="ja-JP" altLang="ja-JP" sz="1400" b="1"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a:t>
            </a:r>
            <a:r>
              <a:rPr lang="en-US" altLang="ja-JP" sz="1400" b="1"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15:30</a:t>
            </a:r>
            <a:r>
              <a:rPr lang="ja-JP" altLang="ja-JP" sz="1400" b="1"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a:t>
            </a:r>
            <a:endParaRPr lang="en-US" altLang="ja-JP" sz="1400" b="1"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endParaRPr>
          </a:p>
          <a:p>
            <a:pPr algn="ctr" fontAlgn="base" hangingPunct="0">
              <a:spcAft>
                <a:spcPts val="0"/>
              </a:spcAft>
            </a:pPr>
            <a:endParaRPr lang="en-US" altLang="ja-JP" sz="1100" kern="100" dirty="0">
              <a:latin typeface="ＭＳ 明朝" panose="02020609040205080304" pitchFamily="17" charset="-128"/>
              <a:ea typeface="ＭＳ 明朝" panose="02020609040205080304" pitchFamily="17" charset="-128"/>
              <a:cs typeface="Times New Roman" panose="02020603050405020304" pitchFamily="18" charset="0"/>
            </a:endParaRPr>
          </a:p>
          <a:p>
            <a:pPr algn="ctr" fontAlgn="base" hangingPunct="0">
              <a:spcAft>
                <a:spcPts val="0"/>
              </a:spcAft>
            </a:pPr>
            <a:r>
              <a:rPr lang="ja-JP" altLang="en-US" sz="2000" b="1" kern="0" dirty="0">
                <a:solidFill>
                  <a:srgbClr val="000000"/>
                </a:solidFill>
                <a:latin typeface="Century" panose="02040604050505020304" pitchFamily="18" charset="0"/>
                <a:ea typeface="ＭＳ 明朝" panose="02020609040205080304" pitchFamily="17" charset="-128"/>
                <a:cs typeface="ＭＳ 明朝" panose="02020609040205080304" pitchFamily="17" charset="-128"/>
              </a:rPr>
              <a:t>参 加</a:t>
            </a:r>
            <a:r>
              <a:rPr lang="ja-JP" altLang="ja-JP" sz="2000" b="1" kern="0" dirty="0">
                <a:solidFill>
                  <a:srgbClr val="000000"/>
                </a:solidFill>
                <a:latin typeface="Century" panose="02040604050505020304" pitchFamily="18" charset="0"/>
                <a:ea typeface="ＭＳ 明朝" panose="02020609040205080304" pitchFamily="17" charset="-128"/>
                <a:cs typeface="ＭＳ 明朝" panose="02020609040205080304" pitchFamily="17" charset="-128"/>
              </a:rPr>
              <a:t> </a:t>
            </a:r>
            <a:r>
              <a:rPr lang="ja-JP" altLang="en-US" sz="2000" b="1" kern="0" dirty="0">
                <a:solidFill>
                  <a:srgbClr val="000000"/>
                </a:solidFill>
                <a:latin typeface="Century" panose="02040604050505020304" pitchFamily="18" charset="0"/>
                <a:ea typeface="ＭＳ 明朝" panose="02020609040205080304" pitchFamily="17" charset="-128"/>
                <a:cs typeface="ＭＳ 明朝" panose="02020609040205080304" pitchFamily="17" charset="-128"/>
              </a:rPr>
              <a:t>申 込</a:t>
            </a:r>
            <a:r>
              <a:rPr lang="ja-JP" altLang="ja-JP" sz="2000" b="1" kern="0" dirty="0">
                <a:solidFill>
                  <a:srgbClr val="000000"/>
                </a:solidFill>
                <a:latin typeface="Century" panose="02040604050505020304" pitchFamily="18" charset="0"/>
                <a:ea typeface="ＭＳ 明朝" panose="02020609040205080304" pitchFamily="17" charset="-128"/>
                <a:cs typeface="ＭＳ 明朝" panose="02020609040205080304" pitchFamily="17" charset="-128"/>
              </a:rPr>
              <a:t> 票</a:t>
            </a:r>
            <a:endParaRPr lang="ja-JP" altLang="ja-JP" sz="2000" kern="100" dirty="0">
              <a:latin typeface="Century" panose="02040604050505020304" pitchFamily="18" charset="0"/>
              <a:ea typeface="ＭＳ 明朝" panose="02020609040205080304" pitchFamily="17" charset="-128"/>
              <a:cs typeface="Times New Roman" panose="02020603050405020304" pitchFamily="18" charset="0"/>
            </a:endParaRPr>
          </a:p>
          <a:p>
            <a:pPr algn="just" fontAlgn="base" hangingPunct="0">
              <a:spcAft>
                <a:spcPts val="0"/>
              </a:spcAft>
            </a:pPr>
            <a:r>
              <a:rPr lang="en-US" altLang="ja-JP" sz="1400" kern="0" spc="10" dirty="0">
                <a:solidFill>
                  <a:srgbClr val="000000"/>
                </a:solidFill>
                <a:latin typeface="ＭＳ 明朝" panose="02020609040205080304" pitchFamily="17" charset="-128"/>
                <a:ea typeface="ＭＳ 明朝" panose="02020609040205080304" pitchFamily="17" charset="-128"/>
                <a:cs typeface="Times New Roman" panose="02020603050405020304" pitchFamily="18" charset="0"/>
              </a:rPr>
              <a:t> </a:t>
            </a: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algn="just" fontAlgn="base" hangingPunct="0">
              <a:spcAft>
                <a:spcPts val="0"/>
              </a:spcAft>
            </a:pPr>
            <a:r>
              <a:rPr lang="ja-JP" altLang="en-US" sz="1400" kern="0" dirty="0">
                <a:solidFill>
                  <a:srgbClr val="000000"/>
                </a:solidFill>
                <a:latin typeface="ＭＳ 明朝" panose="02020609040205080304" pitchFamily="17" charset="-128"/>
                <a:ea typeface="ＭＳ 明朝" panose="02020609040205080304" pitchFamily="17" charset="-128"/>
                <a:cs typeface="ＭＳ 明朝" panose="02020609040205080304" pitchFamily="17" charset="-128"/>
              </a:rPr>
              <a:t>　　　　　　　　参加申込は</a:t>
            </a:r>
            <a:r>
              <a:rPr lang="ja-JP" altLang="ja-JP" sz="1400" kern="0" dirty="0">
                <a:solidFill>
                  <a:srgbClr val="000000"/>
                </a:solidFill>
                <a:latin typeface="ＭＳ 明朝" panose="02020609040205080304" pitchFamily="17" charset="-128"/>
                <a:ea typeface="ＭＳ 明朝" panose="02020609040205080304" pitchFamily="17" charset="-128"/>
                <a:cs typeface="ＭＳ 明朝" panose="02020609040205080304" pitchFamily="17" charset="-128"/>
              </a:rPr>
              <a:t>、</a:t>
            </a:r>
            <a:r>
              <a:rPr lang="ja-JP" altLang="en-US" sz="1400" b="1" u="sng"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１１</a:t>
            </a:r>
            <a:r>
              <a:rPr lang="ja-JP" altLang="ja-JP" sz="1400" b="1" u="sng"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月</a:t>
            </a:r>
            <a:r>
              <a:rPr lang="ja-JP" altLang="en-US" sz="1400" b="1" u="sng"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２１</a:t>
            </a:r>
            <a:r>
              <a:rPr lang="ja-JP" altLang="ja-JP" sz="1400" b="1" u="sng"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日</a:t>
            </a:r>
            <a:r>
              <a:rPr lang="en-US" altLang="ja-JP" sz="1400" b="1" u="sng"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a:t>
            </a:r>
            <a:r>
              <a:rPr lang="ja-JP" altLang="en-US" sz="1400" b="1" u="sng" kern="0" dirty="0">
                <a:latin typeface="ＭＳ ゴシック" panose="020B0609070205080204" pitchFamily="49" charset="-128"/>
                <a:ea typeface="ＭＳ ゴシック" panose="020B0609070205080204" pitchFamily="49" charset="-128"/>
                <a:cs typeface="ＭＳ 明朝" panose="02020609040205080304" pitchFamily="17" charset="-128"/>
              </a:rPr>
              <a:t>金</a:t>
            </a:r>
            <a:r>
              <a:rPr lang="en-US" altLang="ja-JP" sz="1400" b="1" u="sng"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a:t>
            </a:r>
            <a:r>
              <a:rPr lang="ja-JP" altLang="ja-JP" sz="1400" b="1" u="sng" kern="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まで</a:t>
            </a:r>
            <a:r>
              <a:rPr lang="ja-JP" altLang="en-US" sz="1400" kern="0" dirty="0">
                <a:solidFill>
                  <a:srgbClr val="000000"/>
                </a:solidFill>
                <a:latin typeface="ＭＳ 明朝" panose="02020609040205080304" pitchFamily="17" charset="-128"/>
                <a:ea typeface="ＭＳ 明朝" panose="02020609040205080304" pitchFamily="17" charset="-128"/>
                <a:cs typeface="ＭＳ 明朝" panose="02020609040205080304" pitchFamily="17" charset="-128"/>
              </a:rPr>
              <a:t>です。</a:t>
            </a:r>
            <a:endParaRPr lang="en-US" altLang="ja-JP" sz="1400" kern="0" dirty="0">
              <a:solidFill>
                <a:srgbClr val="000000"/>
              </a:solidFill>
              <a:latin typeface="ＭＳ 明朝" panose="02020609040205080304" pitchFamily="17" charset="-128"/>
              <a:ea typeface="ＭＳ 明朝" panose="02020609040205080304" pitchFamily="17" charset="-128"/>
              <a:cs typeface="ＭＳ 明朝" panose="02020609040205080304" pitchFamily="17" charset="-128"/>
            </a:endParaRPr>
          </a:p>
          <a:p>
            <a:pPr algn="just" fontAlgn="base" hangingPunct="0">
              <a:spcAft>
                <a:spcPts val="0"/>
              </a:spcAft>
            </a:pPr>
            <a:endParaRPr lang="ja-JP" altLang="ja-JP" sz="1100" kern="100" dirty="0">
              <a:latin typeface="ＭＳ 明朝" panose="02020609040205080304" pitchFamily="17" charset="-128"/>
              <a:ea typeface="ＭＳ 明朝" panose="02020609040205080304" pitchFamily="17" charset="-128"/>
              <a:cs typeface="Times New Roman" panose="02020603050405020304" pitchFamily="18" charset="0"/>
            </a:endParaRPr>
          </a:p>
          <a:p>
            <a:r>
              <a:rPr lang="en-US" altLang="ja-JP" kern="100" dirty="0">
                <a:latin typeface="Century" panose="02040604050505020304" pitchFamily="18" charset="0"/>
                <a:ea typeface="ＭＳ 明朝" panose="02020609040205080304" pitchFamily="17" charset="-128"/>
                <a:cs typeface="Times New Roman" panose="02020603050405020304" pitchFamily="18" charset="0"/>
              </a:rPr>
              <a:t> </a:t>
            </a: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r>
              <a:rPr lang="ja-JP" altLang="ja-JP" b="1" kern="100" dirty="0">
                <a:latin typeface="Century" panose="02040604050505020304" pitchFamily="18" charset="0"/>
                <a:ea typeface="ＭＳ 明朝" panose="02020609040205080304" pitchFamily="17" charset="-128"/>
                <a:cs typeface="Times New Roman" panose="02020603050405020304" pitchFamily="18" charset="0"/>
              </a:rPr>
              <a:t>■出席者</a:t>
            </a: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r>
              <a:rPr lang="en-US" altLang="ja-JP" kern="100" dirty="0">
                <a:latin typeface="Century" panose="02040604050505020304" pitchFamily="18" charset="0"/>
                <a:ea typeface="ＭＳ 明朝" panose="02020609040205080304" pitchFamily="17" charset="-128"/>
                <a:cs typeface="Times New Roman" panose="02020603050405020304" pitchFamily="18" charset="0"/>
              </a:rPr>
              <a:t> </a:t>
            </a: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r>
              <a:rPr lang="ja-JP" altLang="en-US" u="sng" kern="100" dirty="0">
                <a:latin typeface="Century" panose="02040604050505020304" pitchFamily="18" charset="0"/>
                <a:ea typeface="ＭＳ 明朝" panose="02020609040205080304" pitchFamily="17" charset="-128"/>
                <a:cs typeface="Times New Roman" panose="02020603050405020304" pitchFamily="18" charset="0"/>
              </a:rPr>
              <a:t>企業</a:t>
            </a:r>
            <a:r>
              <a:rPr lang="ja-JP" altLang="ja-JP" u="sng" kern="100" dirty="0">
                <a:latin typeface="Century" panose="02040604050505020304" pitchFamily="18" charset="0"/>
                <a:ea typeface="ＭＳ 明朝" panose="02020609040205080304" pitchFamily="17" charset="-128"/>
                <a:cs typeface="Times New Roman" panose="02020603050405020304" pitchFamily="18" charset="0"/>
              </a:rPr>
              <a:t>・</a:t>
            </a:r>
            <a:r>
              <a:rPr lang="ja-JP" altLang="en-US" u="sng" kern="100" dirty="0">
                <a:latin typeface="Century" panose="02040604050505020304" pitchFamily="18" charset="0"/>
                <a:ea typeface="ＭＳ 明朝" panose="02020609040205080304" pitchFamily="17" charset="-128"/>
                <a:cs typeface="Times New Roman" panose="02020603050405020304" pitchFamily="18" charset="0"/>
              </a:rPr>
              <a:t>機関・団体等名：　</a:t>
            </a:r>
            <a:r>
              <a:rPr lang="en-US" altLang="ja-JP" u="sng"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u="sng" kern="100" dirty="0">
                <a:latin typeface="Century" panose="02040604050505020304" pitchFamily="18" charset="0"/>
                <a:ea typeface="ＭＳ 明朝" panose="02020609040205080304" pitchFamily="17" charset="-128"/>
                <a:cs typeface="Times New Roman" panose="02020603050405020304" pitchFamily="18" charset="0"/>
              </a:rPr>
              <a:t>　　</a:t>
            </a:r>
            <a:r>
              <a:rPr lang="en-US" altLang="ja-JP" u="sng"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u="sng"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u="sng"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u="sng"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u="sng" kern="100" dirty="0">
                <a:latin typeface="Century" panose="02040604050505020304" pitchFamily="18" charset="0"/>
                <a:ea typeface="ＭＳ 明朝" panose="02020609040205080304" pitchFamily="17" charset="-128"/>
                <a:cs typeface="Times New Roman" panose="02020603050405020304" pitchFamily="18" charset="0"/>
              </a:rPr>
              <a:t>　　　　　　</a:t>
            </a: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r>
              <a:rPr lang="en-US" altLang="ja-JP" kern="100" dirty="0">
                <a:latin typeface="Century" panose="02040604050505020304" pitchFamily="18" charset="0"/>
                <a:ea typeface="ＭＳ 明朝" panose="02020609040205080304" pitchFamily="17" charset="-128"/>
                <a:cs typeface="Times New Roman" panose="02020603050405020304" pitchFamily="18" charset="0"/>
              </a:rPr>
              <a:t> </a:t>
            </a: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r>
              <a:rPr lang="ja-JP" altLang="ja-JP" u="sng" kern="100" dirty="0">
                <a:latin typeface="Century" panose="02040604050505020304" pitchFamily="18" charset="0"/>
                <a:ea typeface="ＭＳ 明朝" panose="02020609040205080304" pitchFamily="17" charset="-128"/>
                <a:cs typeface="Times New Roman" panose="02020603050405020304" pitchFamily="18" charset="0"/>
              </a:rPr>
              <a:t>職・氏名：</a:t>
            </a:r>
            <a:r>
              <a:rPr lang="en-US" altLang="ja-JP" u="sng"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u="sng"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u="sng" kern="100" dirty="0">
                <a:latin typeface="Century" panose="02040604050505020304" pitchFamily="18" charset="0"/>
                <a:ea typeface="ＭＳ 明朝" panose="02020609040205080304" pitchFamily="17" charset="-128"/>
                <a:cs typeface="Times New Roman" panose="02020603050405020304" pitchFamily="18" charset="0"/>
              </a:rPr>
              <a:t>　　　　　　 　　　　　　　 　　　　　　　　　</a:t>
            </a: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r>
              <a:rPr lang="en-US" altLang="ja-JP" kern="100" dirty="0">
                <a:latin typeface="Century" panose="02040604050505020304" pitchFamily="18" charset="0"/>
                <a:ea typeface="ＭＳ 明朝" panose="02020609040205080304" pitchFamily="17" charset="-128"/>
                <a:cs typeface="Times New Roman" panose="02020603050405020304" pitchFamily="18" charset="0"/>
              </a:rPr>
              <a:t> </a:t>
            </a: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r>
              <a:rPr lang="ja-JP" altLang="ja-JP" u="sng" kern="0" dirty="0">
                <a:latin typeface="Century" panose="02040604050505020304" pitchFamily="18" charset="0"/>
                <a:ea typeface="ＭＳ 明朝" panose="02020609040205080304" pitchFamily="17" charset="-128"/>
                <a:cs typeface="Times New Roman" panose="02020603050405020304" pitchFamily="18" charset="0"/>
              </a:rPr>
              <a:t>連絡担当者 職・氏名</a:t>
            </a:r>
            <a:r>
              <a:rPr lang="ja-JP" altLang="ja-JP" u="sng" kern="100" dirty="0">
                <a:latin typeface="Century" panose="02040604050505020304" pitchFamily="18" charset="0"/>
                <a:ea typeface="ＭＳ 明朝" panose="02020609040205080304" pitchFamily="17" charset="-128"/>
                <a:cs typeface="Times New Roman" panose="02020603050405020304" pitchFamily="18" charset="0"/>
              </a:rPr>
              <a:t>：</a:t>
            </a:r>
            <a:r>
              <a:rPr lang="en-US" altLang="ja-JP" u="sng"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u="sng" kern="100" dirty="0">
                <a:latin typeface="Century" panose="02040604050505020304" pitchFamily="18" charset="0"/>
                <a:ea typeface="ＭＳ 明朝" panose="02020609040205080304" pitchFamily="17" charset="-128"/>
                <a:cs typeface="Times New Roman" panose="02020603050405020304" pitchFamily="18" charset="0"/>
              </a:rPr>
              <a:t>　　　　</a:t>
            </a:r>
            <a:r>
              <a:rPr lang="en-US" altLang="ja-JP" u="sng"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u="sng" kern="100" dirty="0">
                <a:latin typeface="Century" panose="02040604050505020304" pitchFamily="18" charset="0"/>
                <a:ea typeface="ＭＳ 明朝" panose="02020609040205080304" pitchFamily="17" charset="-128"/>
                <a:cs typeface="Times New Roman" panose="02020603050405020304" pitchFamily="18" charset="0"/>
              </a:rPr>
              <a:t>　　　　　　　　　　　　</a:t>
            </a: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r>
              <a:rPr lang="en-US" altLang="ja-JP" kern="100" dirty="0">
                <a:latin typeface="Century" panose="02040604050505020304" pitchFamily="18" charset="0"/>
                <a:ea typeface="ＭＳ 明朝" panose="02020609040205080304" pitchFamily="17" charset="-128"/>
                <a:cs typeface="Times New Roman" panose="02020603050405020304" pitchFamily="18" charset="0"/>
              </a:rPr>
              <a:t> </a:t>
            </a: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r>
              <a:rPr lang="ja-JP" altLang="ja-JP" u="sng" kern="100" dirty="0">
                <a:latin typeface="Century" panose="02040604050505020304" pitchFamily="18" charset="0"/>
                <a:ea typeface="ＭＳ 明朝" panose="02020609040205080304" pitchFamily="17" charset="-128"/>
                <a:cs typeface="Times New Roman" panose="02020603050405020304" pitchFamily="18" charset="0"/>
              </a:rPr>
              <a:t>連絡先</a:t>
            </a:r>
            <a:r>
              <a:rPr lang="en-US" altLang="ja-JP" u="sng" kern="100" dirty="0">
                <a:latin typeface="Century" panose="02040604050505020304" pitchFamily="18" charset="0"/>
                <a:ea typeface="ＭＳ 明朝" panose="02020609040205080304" pitchFamily="17" charset="-128"/>
                <a:cs typeface="Times New Roman" panose="02020603050405020304" pitchFamily="18" charset="0"/>
              </a:rPr>
              <a:t>TEL </a:t>
            </a:r>
            <a:r>
              <a:rPr lang="ja-JP" altLang="ja-JP" u="sng" kern="100" dirty="0">
                <a:latin typeface="Century" panose="02040604050505020304" pitchFamily="18" charset="0"/>
                <a:ea typeface="ＭＳ 明朝" panose="02020609040205080304" pitchFamily="17" charset="-128"/>
                <a:cs typeface="Times New Roman" panose="02020603050405020304" pitchFamily="18" charset="0"/>
              </a:rPr>
              <a:t>：</a:t>
            </a:r>
            <a:r>
              <a:rPr lang="en-US" altLang="ja-JP" u="sng"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u="sng" kern="100" dirty="0">
                <a:latin typeface="Century" panose="02040604050505020304" pitchFamily="18" charset="0"/>
                <a:ea typeface="ＭＳ 明朝" panose="02020609040205080304" pitchFamily="17" charset="-128"/>
                <a:cs typeface="Times New Roman" panose="02020603050405020304" pitchFamily="18" charset="0"/>
              </a:rPr>
              <a:t>　　　　</a:t>
            </a:r>
            <a:r>
              <a:rPr lang="en-US" altLang="ja-JP" u="sng"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sz="1400" u="sng"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sz="1200" u="sng" kern="100" dirty="0">
                <a:latin typeface="ＭＳ 明朝" panose="02020609040205080304" pitchFamily="17" charset="-128"/>
                <a:ea typeface="ＭＳ 明朝" panose="02020609040205080304" pitchFamily="17" charset="-128"/>
                <a:cs typeface="Times New Roman" panose="02020603050405020304" pitchFamily="18" charset="0"/>
              </a:rPr>
              <a:t>　　　　　　　　　　　　　　　　　　　　　　　　　　　　　　　 　</a:t>
            </a:r>
            <a:r>
              <a:rPr lang="ja-JP" altLang="en-US" sz="1400" u="sng"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sz="1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u="sng"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u="sng" kern="100" dirty="0">
                <a:latin typeface="Century" panose="02040604050505020304" pitchFamily="18" charset="0"/>
                <a:ea typeface="ＭＳ 明朝" panose="02020609040205080304" pitchFamily="17" charset="-128"/>
                <a:cs typeface="Times New Roman" panose="02020603050405020304" pitchFamily="18" charset="0"/>
              </a:rPr>
              <a:t>　　　　　　　　　　　　</a:t>
            </a: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r>
              <a:rPr lang="en-US" altLang="ja-JP"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kern="100" dirty="0">
                <a:latin typeface="Century" panose="02040604050505020304" pitchFamily="18" charset="0"/>
                <a:ea typeface="ＭＳ 明朝" panose="02020609040205080304" pitchFamily="17" charset="-128"/>
                <a:cs typeface="Times New Roman" panose="02020603050405020304" pitchFamily="18" charset="0"/>
              </a:rPr>
              <a:t>　　</a:t>
            </a: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r>
              <a:rPr lang="ja-JP" altLang="ja-JP" u="sng" kern="100" dirty="0">
                <a:latin typeface="Century" panose="02040604050505020304" pitchFamily="18" charset="0"/>
                <a:ea typeface="ＭＳ 明朝" panose="02020609040205080304" pitchFamily="17" charset="-128"/>
                <a:cs typeface="Times New Roman" panose="02020603050405020304" pitchFamily="18" charset="0"/>
              </a:rPr>
              <a:t>メールアドレス：</a:t>
            </a:r>
            <a:r>
              <a:rPr lang="ja-JP" altLang="en-US" u="sng" kern="100" dirty="0">
                <a:latin typeface="Century" panose="02040604050505020304" pitchFamily="18" charset="0"/>
                <a:ea typeface="ＭＳ 明朝" panose="02020609040205080304" pitchFamily="17" charset="-128"/>
                <a:cs typeface="Times New Roman" panose="02020603050405020304" pitchFamily="18" charset="0"/>
              </a:rPr>
              <a:t>　　　　　　　　　　</a:t>
            </a:r>
            <a:r>
              <a:rPr lang="en-US" altLang="ja-JP" u="sng" kern="100" dirty="0">
                <a:latin typeface="Century" panose="02040604050505020304" pitchFamily="18" charset="0"/>
                <a:ea typeface="ＭＳ 明朝" panose="02020609040205080304" pitchFamily="17" charset="-128"/>
                <a:cs typeface="Times New Roman" panose="02020603050405020304" pitchFamily="18" charset="0"/>
              </a:rPr>
              <a:t>			</a:t>
            </a:r>
          </a:p>
          <a:p>
            <a:endParaRPr lang="en-US" altLang="ja-JP" u="sng" kern="100" dirty="0">
              <a:latin typeface="Century" panose="02040604050505020304" pitchFamily="18" charset="0"/>
              <a:ea typeface="ＭＳ 明朝" panose="02020609040205080304" pitchFamily="17" charset="-128"/>
              <a:cs typeface="Times New Roman" panose="02020603050405020304" pitchFamily="18" charset="0"/>
            </a:endParaRPr>
          </a:p>
          <a:p>
            <a:r>
              <a:rPr lang="ja-JP" altLang="en-US" kern="100" dirty="0">
                <a:latin typeface="Century" panose="02040604050505020304" pitchFamily="18" charset="0"/>
                <a:ea typeface="ＭＳ 明朝" panose="02020609040205080304" pitchFamily="17" charset="-128"/>
                <a:cs typeface="Times New Roman" panose="02020603050405020304" pitchFamily="18" charset="0"/>
              </a:rPr>
              <a:t>講師への事前質問：</a:t>
            </a:r>
            <a:r>
              <a:rPr lang="ja-JP" altLang="ja-JP"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u="sng" kern="100" dirty="0">
                <a:latin typeface="Century" panose="02040604050505020304" pitchFamily="18" charset="0"/>
                <a:ea typeface="ＭＳ 明朝" panose="02020609040205080304" pitchFamily="17" charset="-128"/>
                <a:cs typeface="Times New Roman" panose="02020603050405020304" pitchFamily="18" charset="0"/>
              </a:rPr>
              <a:t>　　　</a:t>
            </a: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r>
              <a:rPr lang="ja-JP" altLang="ja-JP" sz="1400" kern="100" dirty="0">
                <a:latin typeface="Century" panose="02040604050505020304" pitchFamily="18" charset="0"/>
                <a:ea typeface="ＭＳ 明朝" panose="02020609040205080304" pitchFamily="17" charset="-128"/>
                <a:cs typeface="Times New Roman" panose="02020603050405020304" pitchFamily="18" charset="0"/>
              </a:rPr>
              <a:t>　</a:t>
            </a:r>
            <a:endParaRPr lang="en-US"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endParaRPr lang="en-US" altLang="ja-JP" sz="1400" kern="100" dirty="0">
              <a:latin typeface="Century" panose="02040604050505020304" pitchFamily="18" charset="0"/>
              <a:ea typeface="ＭＳ 明朝" panose="02020609040205080304" pitchFamily="17" charset="-128"/>
              <a:cs typeface="Times New Roman" panose="02020603050405020304" pitchFamily="18" charset="0"/>
            </a:endParaRPr>
          </a:p>
          <a:p>
            <a:endParaRPr lang="en-US"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endParaRPr lang="en-US" altLang="ja-JP" sz="1400" kern="100" dirty="0">
              <a:latin typeface="Century" panose="02040604050505020304" pitchFamily="18" charset="0"/>
              <a:ea typeface="ＭＳ 明朝" panose="02020609040205080304" pitchFamily="17" charset="-128"/>
              <a:cs typeface="Times New Roman" panose="02020603050405020304" pitchFamily="18" charset="0"/>
            </a:endParaRPr>
          </a:p>
          <a:p>
            <a:endParaRPr lang="en-US"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endParaRPr lang="en-US" altLang="ja-JP" sz="1400" kern="100" dirty="0">
              <a:latin typeface="Century" panose="02040604050505020304" pitchFamily="18" charset="0"/>
              <a:ea typeface="ＭＳ 明朝" panose="02020609040205080304" pitchFamily="17" charset="-128"/>
              <a:cs typeface="Times New Roman" panose="02020603050405020304" pitchFamily="18" charset="0"/>
            </a:endParaRPr>
          </a:p>
          <a:p>
            <a:endParaRPr lang="en-US"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endParaRPr lang="en-US" altLang="ja-JP" sz="1400" kern="100" dirty="0">
              <a:latin typeface="Century" panose="02040604050505020304" pitchFamily="18" charset="0"/>
              <a:ea typeface="ＭＳ 明朝" panose="02020609040205080304" pitchFamily="17" charset="-128"/>
              <a:cs typeface="Times New Roman" panose="02020603050405020304" pitchFamily="18" charset="0"/>
            </a:endParaRPr>
          </a:p>
          <a:p>
            <a:endParaRPr lang="ja-JP" alt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cxnSp>
        <p:nvCxnSpPr>
          <p:cNvPr id="5" name="直線コネクタ 4">
            <a:extLst>
              <a:ext uri="{FF2B5EF4-FFF2-40B4-BE49-F238E27FC236}">
                <a16:creationId xmlns:a16="http://schemas.microsoft.com/office/drawing/2014/main" id="{388D5A9B-D23B-F051-8935-A13610CBBD10}"/>
              </a:ext>
            </a:extLst>
          </p:cNvPr>
          <p:cNvCxnSpPr/>
          <p:nvPr/>
        </p:nvCxnSpPr>
        <p:spPr>
          <a:xfrm>
            <a:off x="485775" y="7529513"/>
            <a:ext cx="5414963"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7" name="直線コネクタ 6">
            <a:extLst>
              <a:ext uri="{FF2B5EF4-FFF2-40B4-BE49-F238E27FC236}">
                <a16:creationId xmlns:a16="http://schemas.microsoft.com/office/drawing/2014/main" id="{E9ECC12F-91C4-F4C8-ED68-CC3E5B77076C}"/>
              </a:ext>
            </a:extLst>
          </p:cNvPr>
          <p:cNvCxnSpPr/>
          <p:nvPr/>
        </p:nvCxnSpPr>
        <p:spPr>
          <a:xfrm>
            <a:off x="485775" y="8072437"/>
            <a:ext cx="5414963"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9" name="直線コネクタ 8">
            <a:extLst>
              <a:ext uri="{FF2B5EF4-FFF2-40B4-BE49-F238E27FC236}">
                <a16:creationId xmlns:a16="http://schemas.microsoft.com/office/drawing/2014/main" id="{4B5A0C70-CE1B-8426-021D-042656FB6FE3}"/>
              </a:ext>
            </a:extLst>
          </p:cNvPr>
          <p:cNvCxnSpPr/>
          <p:nvPr/>
        </p:nvCxnSpPr>
        <p:spPr>
          <a:xfrm>
            <a:off x="485775" y="8643938"/>
            <a:ext cx="5414963" cy="0"/>
          </a:xfrm>
          <a:prstGeom prst="line">
            <a:avLst/>
          </a:prstGeom>
          <a:ln w="1270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76274285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1661</TotalTime>
  <Words>514</Words>
  <Application>Microsoft Office PowerPoint</Application>
  <PresentationFormat>A4 210 x 297 mm</PresentationFormat>
  <Paragraphs>81</Paragraphs>
  <Slides>2</Slides>
  <Notes>2</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BIZ UDPゴシック</vt:lpstr>
      <vt:lpstr>ＭＳ ゴシック</vt:lpstr>
      <vt:lpstr>ＭＳ 明朝</vt:lpstr>
      <vt:lpstr>游ゴシック</vt:lpstr>
      <vt:lpstr>游明朝</vt:lpstr>
      <vt:lpstr>Arial</vt:lpstr>
      <vt:lpstr>Calibri</vt:lpstr>
      <vt:lpstr>Calibri Light</vt:lpstr>
      <vt:lpstr>Century</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山梨県</dc:creator>
  <cp:lastModifiedBy>2024yia02</cp:lastModifiedBy>
  <cp:revision>137</cp:revision>
  <cp:lastPrinted>2025-09-30T01:00:01Z</cp:lastPrinted>
  <dcterms:created xsi:type="dcterms:W3CDTF">2022-12-28T02:45:36Z</dcterms:created>
  <dcterms:modified xsi:type="dcterms:W3CDTF">2025-10-01T07:59:57Z</dcterms:modified>
</cp:coreProperties>
</file>